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6" r:id="rId1"/>
  </p:sldMasterIdLst>
  <p:notesMasterIdLst>
    <p:notesMasterId r:id="rId19"/>
  </p:notesMasterIdLst>
  <p:handoutMasterIdLst>
    <p:handoutMasterId r:id="rId20"/>
  </p:handoutMasterIdLst>
  <p:sldIdLst>
    <p:sldId id="256" r:id="rId2"/>
    <p:sldId id="693" r:id="rId3"/>
    <p:sldId id="821" r:id="rId4"/>
    <p:sldId id="745" r:id="rId5"/>
    <p:sldId id="764" r:id="rId6"/>
    <p:sldId id="804" r:id="rId7"/>
    <p:sldId id="822" r:id="rId8"/>
    <p:sldId id="720" r:id="rId9"/>
    <p:sldId id="824" r:id="rId10"/>
    <p:sldId id="825" r:id="rId11"/>
    <p:sldId id="826" r:id="rId12"/>
    <p:sldId id="747" r:id="rId13"/>
    <p:sldId id="748" r:id="rId14"/>
    <p:sldId id="749" r:id="rId15"/>
    <p:sldId id="750" r:id="rId16"/>
    <p:sldId id="766" r:id="rId17"/>
    <p:sldId id="391" r:id="rId18"/>
  </p:sldIdLst>
  <p:sldSz cx="9144000" cy="6858000" type="screen4x3"/>
  <p:notesSz cx="6735763" cy="9866313"/>
  <p:custShowLst>
    <p:custShow name="Custom Show 1" id="0">
      <p:sldLst/>
    </p:custShow>
    <p:custShow name="Custom Show 2" id="1">
      <p:sldLst/>
    </p:custShow>
    <p:custShow name="Custom Show 3" id="2">
      <p:sldLst/>
    </p:custShow>
    <p:custShow name="Custom Show 4" id="3">
      <p:sldLst/>
    </p:custShow>
    <p:custShow name="Custom Show 5" id="4">
      <p:sldLst/>
    </p:custShow>
    <p:custShow name="Custom Show 6" id="5">
      <p:sldLst/>
    </p:custShow>
    <p:custShow name="Custom Show 7" id="6">
      <p:sldLst/>
    </p:custShow>
    <p:custShow name="Custom Show 8" id="7">
      <p:sldLst/>
    </p:custShow>
    <p:custShow name="Custom Show 9" id="8">
      <p:sldLst/>
    </p:custShow>
    <p:custShow name="Custom Show 10" id="9">
      <p:sldLst/>
    </p:custShow>
    <p:custShow name="Custom Show 11" id="10">
      <p:sldLst/>
    </p:custShow>
    <p:custShow name="Custom Show 12" id="11">
      <p:sldLst/>
    </p:custShow>
    <p:custShow name="Custom Show 13" id="12">
      <p:sldLst/>
    </p:custShow>
    <p:custShow name="Custom Show 14" id="13">
      <p:sldLst/>
    </p:custShow>
    <p:custShow name="Custom Show 15" id="14">
      <p:sldLst/>
    </p:custShow>
    <p:custShow name="Custom Show 16" id="15">
      <p:sldLst/>
    </p:custShow>
    <p:custShow name="Custom Show 17" id="16">
      <p:sldLst/>
    </p:custShow>
  </p:custShowLst>
  <p:defaultTextStyle>
    <a:defPPr>
      <a:defRPr lang="en-I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atterjee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5" autoAdjust="0"/>
    <p:restoredTop sz="94714" autoAdjust="0"/>
  </p:normalViewPr>
  <p:slideViewPr>
    <p:cSldViewPr>
      <p:cViewPr varScale="1">
        <p:scale>
          <a:sx n="70" d="100"/>
          <a:sy n="70" d="100"/>
        </p:scale>
        <p:origin x="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rticles_Lectures\PRVATECAP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Desktop\PXIL%20Business%20Pla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Desktop\PXIL%20Business%20Pla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AppData\Local\Microsoft\Windows\Temporary%20Internet%20Files\Content.Outlook\5N0A7AAB\PRVATECAP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AppData\Local\Microsoft\Windows\Temporary%20Internet%20Files\Content.Outlook\5N0A7AAB\PRVATECAP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Desktop\PRVATECAP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rc\Desktop\PRVATECAP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/>
            </a:pPr>
            <a:r>
              <a:rPr lang="en-US" dirty="0"/>
              <a:t>Percentage of Total Installed Capacity 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005989583505094E-2"/>
          <c:y val="6.7881885161965166E-2"/>
          <c:w val="0.62480903422252321"/>
          <c:h val="0.81496175775877355"/>
        </c:manualLayout>
      </c:layout>
      <c:pie3DChart>
        <c:varyColors val="1"/>
        <c:ser>
          <c:idx val="1"/>
          <c:order val="1"/>
          <c:tx>
            <c:strRef>
              <c:f>Sheet2!$E$2</c:f>
              <c:strCache>
                <c:ptCount val="1"/>
              </c:strCache>
            </c:strRef>
          </c:tx>
          <c:cat>
            <c:strRef>
              <c:f>Sheet2!$C$3:$C$7</c:f>
              <c:strCache>
                <c:ptCount val="5"/>
                <c:pt idx="0">
                  <c:v>Thermal</c:v>
                </c:pt>
                <c:pt idx="1">
                  <c:v>Hydro</c:v>
                </c:pt>
                <c:pt idx="2">
                  <c:v>Nuclear</c:v>
                </c:pt>
                <c:pt idx="3">
                  <c:v>Renewable</c:v>
                </c:pt>
                <c:pt idx="4">
                  <c:v>Total </c:v>
                </c:pt>
              </c:strCache>
            </c:strRef>
          </c:cat>
          <c:val>
            <c:numRef>
              <c:f>Sheet2!$E$3:$E$7</c:f>
            </c:numRef>
          </c:val>
        </c:ser>
        <c:ser>
          <c:idx val="0"/>
          <c:order val="0"/>
          <c:tx>
            <c:strRef>
              <c:f>Sheet2!$D$2</c:f>
              <c:strCache>
                <c:ptCount val="1"/>
              </c:strCache>
            </c:strRef>
          </c:tx>
          <c:cat>
            <c:strRef>
              <c:f>Sheet2!$C$3:$C$7</c:f>
              <c:strCache>
                <c:ptCount val="5"/>
                <c:pt idx="0">
                  <c:v>Thermal</c:v>
                </c:pt>
                <c:pt idx="1">
                  <c:v>Hydro</c:v>
                </c:pt>
                <c:pt idx="2">
                  <c:v>Nuclear</c:v>
                </c:pt>
                <c:pt idx="3">
                  <c:v>Renewable</c:v>
                </c:pt>
                <c:pt idx="4">
                  <c:v>Total </c:v>
                </c:pt>
              </c:strCache>
            </c:strRef>
          </c:cat>
          <c:val>
            <c:numRef>
              <c:f>Sheet2!$D$3:$D$7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lang="en-US" sz="1600"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2000" dirty="0" smtClean="0"/>
              <a:t>Percentage of Total Capacity</a:t>
            </a:r>
            <a:endParaRPr lang="en-IN" sz="2000" dirty="0"/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4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Sheet2!$G$2:$J$2</c:f>
              <c:strCache>
                <c:ptCount val="4"/>
                <c:pt idx="0">
                  <c:v>Thermal</c:v>
                </c:pt>
                <c:pt idx="1">
                  <c:v>Nuclear</c:v>
                </c:pt>
                <c:pt idx="2">
                  <c:v>Hydro</c:v>
                </c:pt>
                <c:pt idx="3">
                  <c:v>Renewable</c:v>
                </c:pt>
              </c:strCache>
            </c:strRef>
          </c:cat>
          <c:val>
            <c:numRef>
              <c:f>Sheet2!$G$7:$J$7</c:f>
              <c:numCache>
                <c:formatCode>0%</c:formatCode>
                <c:ptCount val="4"/>
                <c:pt idx="0">
                  <c:v>0.6868973270036961</c:v>
                </c:pt>
                <c:pt idx="1">
                  <c:v>2.010574951247765E-2</c:v>
                </c:pt>
                <c:pt idx="2">
                  <c:v>0.16907084601544853</c:v>
                </c:pt>
                <c:pt idx="3">
                  <c:v>0.1239260774683783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1.6224846894138254E-2"/>
          <c:y val="0.20169839335593676"/>
          <c:w val="0.93421697287839023"/>
          <c:h val="0.15693549504097051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dirty="0" smtClean="0"/>
              <a:t>Breakup of Installed Capacity</a:t>
            </a:r>
            <a:endParaRPr lang="en-IN" dirty="0"/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2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4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4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Sheet2!$F$3:$F$5</c:f>
              <c:strCache>
                <c:ptCount val="3"/>
                <c:pt idx="0">
                  <c:v>State</c:v>
                </c:pt>
                <c:pt idx="1">
                  <c:v>Private</c:v>
                </c:pt>
                <c:pt idx="2">
                  <c:v>Central</c:v>
                </c:pt>
              </c:strCache>
            </c:strRef>
          </c:cat>
          <c:val>
            <c:numRef>
              <c:f>Sheet2!$L$3:$L$5</c:f>
              <c:numCache>
                <c:formatCode>0%</c:formatCode>
                <c:ptCount val="3"/>
                <c:pt idx="0">
                  <c:v>0.38460742514583202</c:v>
                </c:pt>
                <c:pt idx="1">
                  <c:v>0.33025291939268547</c:v>
                </c:pt>
                <c:pt idx="2">
                  <c:v>0.28513965546148284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'private data'!$B$7</c:f>
              <c:strCache>
                <c:ptCount val="1"/>
                <c:pt idx="0">
                  <c:v>Private gencos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'private data'!$C$6:$L$6</c:f>
              <c:numCache>
                <c:formatCode>dd/mm/yyyy</c:formatCode>
                <c:ptCount val="10"/>
                <c:pt idx="0">
                  <c:v>38442</c:v>
                </c:pt>
                <c:pt idx="1">
                  <c:v>38807</c:v>
                </c:pt>
                <c:pt idx="2">
                  <c:v>39172</c:v>
                </c:pt>
                <c:pt idx="3">
                  <c:v>39538</c:v>
                </c:pt>
                <c:pt idx="4">
                  <c:v>39903</c:v>
                </c:pt>
                <c:pt idx="5">
                  <c:v>40268</c:v>
                </c:pt>
                <c:pt idx="6">
                  <c:v>40633</c:v>
                </c:pt>
                <c:pt idx="7">
                  <c:v>40999</c:v>
                </c:pt>
                <c:pt idx="8">
                  <c:v>41305</c:v>
                </c:pt>
                <c:pt idx="9">
                  <c:v>41698</c:v>
                </c:pt>
              </c:numCache>
            </c:numRef>
          </c:cat>
          <c:val>
            <c:numRef>
              <c:f>'private data'!$C$7:$L$7</c:f>
              <c:numCache>
                <c:formatCode>0</c:formatCode>
                <c:ptCount val="10"/>
                <c:pt idx="0">
                  <c:v>13688.43</c:v>
                </c:pt>
                <c:pt idx="1">
                  <c:v>14139.2</c:v>
                </c:pt>
                <c:pt idx="2">
                  <c:v>17112.62</c:v>
                </c:pt>
                <c:pt idx="3">
                  <c:v>20010.66</c:v>
                </c:pt>
                <c:pt idx="4">
                  <c:v>22878.75</c:v>
                </c:pt>
                <c:pt idx="5">
                  <c:v>29014.01</c:v>
                </c:pt>
                <c:pt idx="6">
                  <c:v>37496</c:v>
                </c:pt>
                <c:pt idx="7">
                  <c:v>54276</c:v>
                </c:pt>
                <c:pt idx="8">
                  <c:v>62459.24</c:v>
                </c:pt>
                <c:pt idx="9">
                  <c:v>78515.3</c:v>
                </c:pt>
              </c:numCache>
            </c:numRef>
          </c:val>
        </c:ser>
        <c:ser>
          <c:idx val="1"/>
          <c:order val="1"/>
          <c:tx>
            <c:strRef>
              <c:f>'private data'!$B$8</c:f>
              <c:strCache>
                <c:ptCount val="1"/>
                <c:pt idx="0">
                  <c:v>Central gencos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'private data'!$C$6:$L$6</c:f>
              <c:numCache>
                <c:formatCode>dd/mm/yyyy</c:formatCode>
                <c:ptCount val="10"/>
                <c:pt idx="0">
                  <c:v>38442</c:v>
                </c:pt>
                <c:pt idx="1">
                  <c:v>38807</c:v>
                </c:pt>
                <c:pt idx="2">
                  <c:v>39172</c:v>
                </c:pt>
                <c:pt idx="3">
                  <c:v>39538</c:v>
                </c:pt>
                <c:pt idx="4">
                  <c:v>39903</c:v>
                </c:pt>
                <c:pt idx="5">
                  <c:v>40268</c:v>
                </c:pt>
                <c:pt idx="6">
                  <c:v>40633</c:v>
                </c:pt>
                <c:pt idx="7">
                  <c:v>40999</c:v>
                </c:pt>
                <c:pt idx="8">
                  <c:v>41305</c:v>
                </c:pt>
                <c:pt idx="9">
                  <c:v>41698</c:v>
                </c:pt>
              </c:numCache>
            </c:numRef>
          </c:cat>
          <c:val>
            <c:numRef>
              <c:f>'private data'!$C$8:$L$8</c:f>
              <c:numCache>
                <c:formatCode>0</c:formatCode>
                <c:ptCount val="10"/>
                <c:pt idx="0">
                  <c:v>38789.5</c:v>
                </c:pt>
                <c:pt idx="1">
                  <c:v>39923.49</c:v>
                </c:pt>
                <c:pt idx="2">
                  <c:v>45120.99</c:v>
                </c:pt>
                <c:pt idx="3">
                  <c:v>48360.99</c:v>
                </c:pt>
                <c:pt idx="4">
                  <c:v>48970.99</c:v>
                </c:pt>
                <c:pt idx="5">
                  <c:v>50992.63</c:v>
                </c:pt>
                <c:pt idx="6">
                  <c:v>54413</c:v>
                </c:pt>
                <c:pt idx="7">
                  <c:v>59683</c:v>
                </c:pt>
                <c:pt idx="8">
                  <c:v>62963.63</c:v>
                </c:pt>
                <c:pt idx="9">
                  <c:v>67789.939999999988</c:v>
                </c:pt>
              </c:numCache>
            </c:numRef>
          </c:val>
        </c:ser>
        <c:ser>
          <c:idx val="2"/>
          <c:order val="2"/>
          <c:tx>
            <c:strRef>
              <c:f>'private data'!$B$9</c:f>
              <c:strCache>
                <c:ptCount val="1"/>
                <c:pt idx="0">
                  <c:v>State gencos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'private data'!$C$6:$L$6</c:f>
              <c:numCache>
                <c:formatCode>dd/mm/yyyy</c:formatCode>
                <c:ptCount val="10"/>
                <c:pt idx="0">
                  <c:v>38442</c:v>
                </c:pt>
                <c:pt idx="1">
                  <c:v>38807</c:v>
                </c:pt>
                <c:pt idx="2">
                  <c:v>39172</c:v>
                </c:pt>
                <c:pt idx="3">
                  <c:v>39538</c:v>
                </c:pt>
                <c:pt idx="4">
                  <c:v>39903</c:v>
                </c:pt>
                <c:pt idx="5">
                  <c:v>40268</c:v>
                </c:pt>
                <c:pt idx="6">
                  <c:v>40633</c:v>
                </c:pt>
                <c:pt idx="7">
                  <c:v>40999</c:v>
                </c:pt>
                <c:pt idx="8">
                  <c:v>41305</c:v>
                </c:pt>
                <c:pt idx="9">
                  <c:v>41698</c:v>
                </c:pt>
              </c:numCache>
            </c:numRef>
          </c:cat>
          <c:val>
            <c:numRef>
              <c:f>'private data'!$C$9:$L$9</c:f>
              <c:numCache>
                <c:formatCode>0</c:formatCode>
                <c:ptCount val="10"/>
                <c:pt idx="0">
                  <c:v>65941.16</c:v>
                </c:pt>
                <c:pt idx="1">
                  <c:v>70224.479999999996</c:v>
                </c:pt>
                <c:pt idx="2">
                  <c:v>70095.600000000006</c:v>
                </c:pt>
                <c:pt idx="3">
                  <c:v>74689.36</c:v>
                </c:pt>
                <c:pt idx="4">
                  <c:v>76115.670000000013</c:v>
                </c:pt>
                <c:pt idx="5">
                  <c:v>79391.850000000006</c:v>
                </c:pt>
                <c:pt idx="6">
                  <c:v>82453</c:v>
                </c:pt>
                <c:pt idx="7">
                  <c:v>85667</c:v>
                </c:pt>
                <c:pt idx="8">
                  <c:v>86343.35</c:v>
                </c:pt>
                <c:pt idx="9">
                  <c:v>91437.7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235403304"/>
        <c:axId val="235406048"/>
      </c:barChart>
      <c:catAx>
        <c:axId val="235403304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35406048"/>
        <c:crosses val="autoZero"/>
        <c:auto val="0"/>
        <c:lblAlgn val="ctr"/>
        <c:lblOffset val="100"/>
        <c:tickLblSkip val="1"/>
        <c:noMultiLvlLbl val="0"/>
      </c:catAx>
      <c:valAx>
        <c:axId val="23540604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354033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400" dirty="0" smtClean="0"/>
              <a:t>Share of Different Segments in Total Electricity Generation in 2013-14  (up to January 2014)</a:t>
            </a:r>
            <a:endParaRPr lang="en-IN" sz="1400" dirty="0"/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2"/>
            <c:bubble3D val="0"/>
            <c:spPr>
              <a:solidFill>
                <a:srgbClr val="92D050"/>
              </a:solidFill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'Short &amp; Long Term'!$H$19:$H$22</c:f>
              <c:strCache>
                <c:ptCount val="4"/>
                <c:pt idx="0">
                  <c:v>Bilateral</c:v>
                </c:pt>
                <c:pt idx="1">
                  <c:v>Power Exchanges</c:v>
                </c:pt>
                <c:pt idx="2">
                  <c:v>UI</c:v>
                </c:pt>
                <c:pt idx="3">
                  <c:v>Long Term</c:v>
                </c:pt>
              </c:strCache>
            </c:strRef>
          </c:cat>
          <c:val>
            <c:numRef>
              <c:f>'Short &amp; Long Term'!$I$19:$I$22</c:f>
              <c:numCache>
                <c:formatCode>0%</c:formatCode>
                <c:ptCount val="4"/>
                <c:pt idx="0">
                  <c:v>6.1498248593203263E-2</c:v>
                </c:pt>
                <c:pt idx="1">
                  <c:v>3.4920036438069686E-2</c:v>
                </c:pt>
                <c:pt idx="2">
                  <c:v>2.5551870995812187E-2</c:v>
                </c:pt>
                <c:pt idx="3">
                  <c:v>0.87802984397291495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400" dirty="0" smtClean="0"/>
              <a:t>Share of Different Segments in Short Term Transactions in 2013-14 (up to January 2014) </a:t>
            </a:r>
            <a:endParaRPr lang="en-IN" sz="1400" dirty="0"/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2"/>
            <c:bubble3D val="0"/>
            <c:spPr>
              <a:solidFill>
                <a:srgbClr val="92D050"/>
              </a:solidFill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Sheet6!$B$25:$B$28</c:f>
              <c:strCache>
                <c:ptCount val="4"/>
                <c:pt idx="0">
                  <c:v>Bilateral through traders &amp; PXs</c:v>
                </c:pt>
                <c:pt idx="1">
                  <c:v>Bilateral between DISCOMs</c:v>
                </c:pt>
                <c:pt idx="2">
                  <c:v>Power Exchange Transactions</c:v>
                </c:pt>
                <c:pt idx="3">
                  <c:v>UI transactions</c:v>
                </c:pt>
              </c:strCache>
            </c:strRef>
          </c:cat>
          <c:val>
            <c:numRef>
              <c:f>Sheet6!$C$25:$C$28</c:f>
              <c:numCache>
                <c:formatCode>0%</c:formatCode>
                <c:ptCount val="4"/>
                <c:pt idx="0">
                  <c:v>0.32570253084555617</c:v>
                </c:pt>
                <c:pt idx="1">
                  <c:v>0.17850481459349332</c:v>
                </c:pt>
                <c:pt idx="2">
                  <c:v>0.28629984231810951</c:v>
                </c:pt>
                <c:pt idx="3">
                  <c:v>0.20949281224284119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2038671668164548"/>
          <c:y val="0.84393460063271664"/>
          <c:w val="0.7901444253518326"/>
          <c:h val="0.13182314479943194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Sheet4!$L$10:$L$15</c:f>
              <c:strCache>
                <c:ptCount val="6"/>
                <c:pt idx="0">
                  <c:v>2008-09</c:v>
                </c:pt>
                <c:pt idx="1">
                  <c:v>2009-10</c:v>
                </c:pt>
                <c:pt idx="2">
                  <c:v>2010-11 </c:v>
                </c:pt>
                <c:pt idx="3">
                  <c:v>2011-12</c:v>
                </c:pt>
                <c:pt idx="4">
                  <c:v>2012-13 </c:v>
                </c:pt>
                <c:pt idx="5">
                  <c:v>2013-14 (till Jan 2014)</c:v>
                </c:pt>
              </c:strCache>
            </c:strRef>
          </c:cat>
          <c:val>
            <c:numRef>
              <c:f>Sheet4!$M$10:$M$15</c:f>
              <c:numCache>
                <c:formatCode>General</c:formatCode>
                <c:ptCount val="6"/>
                <c:pt idx="0">
                  <c:v>24.2</c:v>
                </c:pt>
                <c:pt idx="1">
                  <c:v>33.9</c:v>
                </c:pt>
                <c:pt idx="2">
                  <c:v>43.2</c:v>
                </c:pt>
                <c:pt idx="3">
                  <c:v>51.4</c:v>
                </c:pt>
                <c:pt idx="4">
                  <c:v>59.7</c:v>
                </c:pt>
                <c:pt idx="5">
                  <c:v>53.82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5407224"/>
        <c:axId val="235404872"/>
        <c:axId val="0"/>
      </c:bar3DChart>
      <c:catAx>
        <c:axId val="235407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35404872"/>
        <c:crosses val="autoZero"/>
        <c:auto val="1"/>
        <c:lblAlgn val="ctr"/>
        <c:lblOffset val="100"/>
        <c:noMultiLvlLbl val="0"/>
      </c:catAx>
      <c:valAx>
        <c:axId val="2354048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IN"/>
                  <a:t>Volume (BUs)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35407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ADB168-CD70-4C96-B216-8CED91B6DF3F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7D18D4-CCC7-4CFB-A17F-E78F28871D84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Connectivity, Long / Medium term Open Access Regulation</a:t>
          </a:r>
          <a:endParaRPr lang="en-US" dirty="0">
            <a:solidFill>
              <a:schemeClr val="bg1"/>
            </a:solidFill>
          </a:endParaRPr>
        </a:p>
      </dgm:t>
    </dgm:pt>
    <dgm:pt modelId="{1749B50D-EDDE-4BD8-8F85-591B43F83C9E}" type="parTrans" cxnId="{84B7E266-EF31-440A-B917-A2AC1825C92A}">
      <dgm:prSet/>
      <dgm:spPr/>
      <dgm:t>
        <a:bodyPr/>
        <a:lstStyle/>
        <a:p>
          <a:endParaRPr lang="en-US"/>
        </a:p>
      </dgm:t>
    </dgm:pt>
    <dgm:pt modelId="{229DF050-33B9-4D47-8F55-054F933FE58E}" type="sibTrans" cxnId="{84B7E266-EF31-440A-B917-A2AC1825C92A}">
      <dgm:prSet/>
      <dgm:spPr/>
      <dgm:t>
        <a:bodyPr/>
        <a:lstStyle/>
        <a:p>
          <a:endParaRPr lang="en-US"/>
        </a:p>
      </dgm:t>
    </dgm:pt>
    <dgm:pt modelId="{85EACCBA-2681-4C87-B78C-05884E26C990}">
      <dgm:prSet phldrT="[Text]"/>
      <dgm:spPr/>
      <dgm:t>
        <a:bodyPr/>
        <a:lstStyle/>
        <a:p>
          <a:r>
            <a:rPr lang="en-US" dirty="0" smtClean="0"/>
            <a:t>Transmission Pricing Regulation </a:t>
          </a:r>
          <a:endParaRPr lang="en-US" dirty="0"/>
        </a:p>
      </dgm:t>
    </dgm:pt>
    <dgm:pt modelId="{A5861529-502E-41F2-AB96-8CC17196130C}" type="parTrans" cxnId="{39B8432C-A172-48A6-A9EB-EE2245609FE3}">
      <dgm:prSet/>
      <dgm:spPr/>
      <dgm:t>
        <a:bodyPr/>
        <a:lstStyle/>
        <a:p>
          <a:endParaRPr lang="en-US"/>
        </a:p>
      </dgm:t>
    </dgm:pt>
    <dgm:pt modelId="{4EE737DD-9FD5-4B31-BFDA-AE6DC92F4FCC}" type="sibTrans" cxnId="{39B8432C-A172-48A6-A9EB-EE2245609FE3}">
      <dgm:prSet/>
      <dgm:spPr/>
      <dgm:t>
        <a:bodyPr/>
        <a:lstStyle/>
        <a:p>
          <a:endParaRPr lang="en-US"/>
        </a:p>
      </dgm:t>
    </dgm:pt>
    <dgm:pt modelId="{AC1D07C1-1826-4DB2-A5F6-120C78488CF9}">
      <dgm:prSet phldrT="[Text]"/>
      <dgm:spPr/>
      <dgm:t>
        <a:bodyPr/>
        <a:lstStyle/>
        <a:p>
          <a:r>
            <a:rPr lang="en-US" dirty="0" smtClean="0"/>
            <a:t>Pan caking of transmission charges across region removed, level playing field for all in  competitive bidding  </a:t>
          </a:r>
          <a:endParaRPr lang="en-US" dirty="0"/>
        </a:p>
      </dgm:t>
    </dgm:pt>
    <dgm:pt modelId="{B01E4B6A-E897-4A3F-A026-490DDF791CC8}" type="parTrans" cxnId="{1445412F-03BB-4A12-A1D3-BC357FF95D50}">
      <dgm:prSet/>
      <dgm:spPr/>
      <dgm:t>
        <a:bodyPr/>
        <a:lstStyle/>
        <a:p>
          <a:endParaRPr lang="en-US"/>
        </a:p>
      </dgm:t>
    </dgm:pt>
    <dgm:pt modelId="{D670B871-24F0-4D02-8BDE-8C4EA56B291D}" type="sibTrans" cxnId="{1445412F-03BB-4A12-A1D3-BC357FF95D50}">
      <dgm:prSet/>
      <dgm:spPr/>
      <dgm:t>
        <a:bodyPr/>
        <a:lstStyle/>
        <a:p>
          <a:endParaRPr lang="en-US"/>
        </a:p>
      </dgm:t>
    </dgm:pt>
    <dgm:pt modelId="{34102234-32FC-4009-9F00-79DD7F1CC547}">
      <dgm:prSet phldrT="[Text]"/>
      <dgm:spPr/>
      <dgm:t>
        <a:bodyPr/>
        <a:lstStyle/>
        <a:p>
          <a:r>
            <a:rPr lang="en-US" dirty="0" smtClean="0"/>
            <a:t>Renewable Tariff  Regulation </a:t>
          </a:r>
        </a:p>
      </dgm:t>
    </dgm:pt>
    <dgm:pt modelId="{57EED56C-62F8-45F4-A4CE-F94CC59679B9}" type="parTrans" cxnId="{357377B8-05EB-4FF2-8C0E-800B83CE2875}">
      <dgm:prSet/>
      <dgm:spPr/>
      <dgm:t>
        <a:bodyPr/>
        <a:lstStyle/>
        <a:p>
          <a:endParaRPr lang="en-US"/>
        </a:p>
      </dgm:t>
    </dgm:pt>
    <dgm:pt modelId="{94089C3E-DBB7-420D-BD0A-CEF2000B7604}" type="sibTrans" cxnId="{357377B8-05EB-4FF2-8C0E-800B83CE2875}">
      <dgm:prSet/>
      <dgm:spPr/>
      <dgm:t>
        <a:bodyPr/>
        <a:lstStyle/>
        <a:p>
          <a:endParaRPr lang="en-US"/>
        </a:p>
      </dgm:t>
    </dgm:pt>
    <dgm:pt modelId="{7E176596-BB7A-44A1-A1E4-110BC799569F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Preferential tariff  for renewable energy to attract investment in renewable sector </a:t>
          </a:r>
          <a:endParaRPr lang="en-US" dirty="0">
            <a:solidFill>
              <a:schemeClr val="bg1"/>
            </a:solidFill>
          </a:endParaRPr>
        </a:p>
      </dgm:t>
    </dgm:pt>
    <dgm:pt modelId="{7F1E080A-F337-49AD-9C1A-C36009B02078}" type="sibTrans" cxnId="{62A4D00C-BFFD-40B1-BE91-0FD61671D796}">
      <dgm:prSet/>
      <dgm:spPr/>
      <dgm:t>
        <a:bodyPr/>
        <a:lstStyle/>
        <a:p>
          <a:endParaRPr lang="en-US"/>
        </a:p>
      </dgm:t>
    </dgm:pt>
    <dgm:pt modelId="{1E4B0F5F-2735-4DA4-925D-30F5B0372CCD}" type="parTrans" cxnId="{62A4D00C-BFFD-40B1-BE91-0FD61671D796}">
      <dgm:prSet/>
      <dgm:spPr/>
      <dgm:t>
        <a:bodyPr/>
        <a:lstStyle/>
        <a:p>
          <a:endParaRPr lang="en-US"/>
        </a:p>
      </dgm:t>
    </dgm:pt>
    <dgm:pt modelId="{9FC542AA-0389-4491-84E7-2361B1837CE5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 Reduced operational risk for generators, Private and government  companies treated equally, improve market access  for generators   </a:t>
          </a:r>
          <a:endParaRPr lang="en-US" dirty="0">
            <a:solidFill>
              <a:schemeClr val="bg1"/>
            </a:solidFill>
          </a:endParaRPr>
        </a:p>
      </dgm:t>
    </dgm:pt>
    <dgm:pt modelId="{CF040381-FFA3-4DE6-AFCB-97F261E9FECA}" type="parTrans" cxnId="{171B9713-D492-4F81-9987-F13753344E5B}">
      <dgm:prSet/>
      <dgm:spPr/>
    </dgm:pt>
    <dgm:pt modelId="{84C7D79D-4695-408E-9ABA-292E96110D54}" type="sibTrans" cxnId="{171B9713-D492-4F81-9987-F13753344E5B}">
      <dgm:prSet/>
      <dgm:spPr/>
    </dgm:pt>
    <dgm:pt modelId="{4047676A-CA86-4766-89BC-FE90134EEDE9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Sensitive to distance, direction and quantum as prescribed in the national tariff policy</a:t>
          </a:r>
          <a:endParaRPr lang="en-US" dirty="0">
            <a:solidFill>
              <a:schemeClr val="bg1"/>
            </a:solidFill>
          </a:endParaRPr>
        </a:p>
      </dgm:t>
    </dgm:pt>
    <dgm:pt modelId="{765180FB-32EC-453F-AE56-67882AA0058A}" type="parTrans" cxnId="{E36D922C-C62E-4E51-AD27-AC3B0E2DD3DC}">
      <dgm:prSet/>
      <dgm:spPr/>
    </dgm:pt>
    <dgm:pt modelId="{30D0DEB4-3978-496E-A18C-405DDAA6CA31}" type="sibTrans" cxnId="{E36D922C-C62E-4E51-AD27-AC3B0E2DD3DC}">
      <dgm:prSet/>
      <dgm:spPr/>
    </dgm:pt>
    <dgm:pt modelId="{DE977B1D-4A7C-4A1E-B547-9FA6B6BE461A}" type="pres">
      <dgm:prSet presAssocID="{95ADB168-CD70-4C96-B216-8CED91B6DF3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FC61D1-37DF-4BBA-A6C2-6CC3F8E8C170}" type="pres">
      <dgm:prSet presAssocID="{167D18D4-CCC7-4CFB-A17F-E78F28871D84}" presName="comp" presStyleCnt="0"/>
      <dgm:spPr/>
    </dgm:pt>
    <dgm:pt modelId="{E75A4083-5A38-4AA5-AF4E-163287E58B2C}" type="pres">
      <dgm:prSet presAssocID="{167D18D4-CCC7-4CFB-A17F-E78F28871D84}" presName="box" presStyleLbl="node1" presStyleIdx="0" presStyleCnt="3"/>
      <dgm:spPr/>
      <dgm:t>
        <a:bodyPr/>
        <a:lstStyle/>
        <a:p>
          <a:endParaRPr lang="en-US"/>
        </a:p>
      </dgm:t>
    </dgm:pt>
    <dgm:pt modelId="{149687E7-E0A4-43D5-AB95-107DBB7C2A8E}" type="pres">
      <dgm:prSet presAssocID="{167D18D4-CCC7-4CFB-A17F-E78F28871D84}" presName="img" presStyleLbl="fgImgPlace1" presStyleIdx="0" presStyleCnt="3" custScaleX="8230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0DD8570-5E6A-42A8-9D55-D95EF566F032}" type="pres">
      <dgm:prSet presAssocID="{167D18D4-CCC7-4CFB-A17F-E78F28871D8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B4C64-CFD4-43D1-8850-4354604A0A3A}" type="pres">
      <dgm:prSet presAssocID="{229DF050-33B9-4D47-8F55-054F933FE58E}" presName="spacer" presStyleCnt="0"/>
      <dgm:spPr/>
    </dgm:pt>
    <dgm:pt modelId="{1AD01266-593D-469B-8DCE-C0F5AB8FE661}" type="pres">
      <dgm:prSet presAssocID="{85EACCBA-2681-4C87-B78C-05884E26C990}" presName="comp" presStyleCnt="0"/>
      <dgm:spPr/>
    </dgm:pt>
    <dgm:pt modelId="{7C34A547-C2A4-4763-9014-5C56CD6E7718}" type="pres">
      <dgm:prSet presAssocID="{85EACCBA-2681-4C87-B78C-05884E26C990}" presName="box" presStyleLbl="node1" presStyleIdx="1" presStyleCnt="3"/>
      <dgm:spPr/>
      <dgm:t>
        <a:bodyPr/>
        <a:lstStyle/>
        <a:p>
          <a:endParaRPr lang="en-US"/>
        </a:p>
      </dgm:t>
    </dgm:pt>
    <dgm:pt modelId="{07A02577-D1F6-4749-AC41-595493AA5079}" type="pres">
      <dgm:prSet presAssocID="{85EACCBA-2681-4C87-B78C-05884E26C990}" presName="img" presStyleLbl="fgImgPlace1" presStyleIdx="1" presStyleCnt="3" custFlipHor="1" custScaleX="8230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942E8C1-C222-4D8D-9F2D-F8B6D8720138}" type="pres">
      <dgm:prSet presAssocID="{85EACCBA-2681-4C87-B78C-05884E26C99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9CDAE0-5FEC-40AE-9E37-8E4ACB4C0F8D}" type="pres">
      <dgm:prSet presAssocID="{4EE737DD-9FD5-4B31-BFDA-AE6DC92F4FCC}" presName="spacer" presStyleCnt="0"/>
      <dgm:spPr/>
    </dgm:pt>
    <dgm:pt modelId="{7F9832D7-ACC4-4B27-B10E-7E63DFB12BA4}" type="pres">
      <dgm:prSet presAssocID="{34102234-32FC-4009-9F00-79DD7F1CC547}" presName="comp" presStyleCnt="0"/>
      <dgm:spPr/>
    </dgm:pt>
    <dgm:pt modelId="{BFF8D9F2-719B-4136-95DC-909DE3B41CD1}" type="pres">
      <dgm:prSet presAssocID="{34102234-32FC-4009-9F00-79DD7F1CC547}" presName="box" presStyleLbl="node1" presStyleIdx="2" presStyleCnt="3" custLinFactNeighborY="4850"/>
      <dgm:spPr/>
      <dgm:t>
        <a:bodyPr/>
        <a:lstStyle/>
        <a:p>
          <a:endParaRPr lang="en-US"/>
        </a:p>
      </dgm:t>
    </dgm:pt>
    <dgm:pt modelId="{750A2C06-DFB0-4FF7-B9FB-EB1C24626290}" type="pres">
      <dgm:prSet presAssocID="{34102234-32FC-4009-9F00-79DD7F1CC547}" presName="img" presStyleLbl="fgImgPlace1" presStyleIdx="2" presStyleCnt="3" custScaleX="8230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E1B79D4-6F61-49F0-9EE8-F710730F511E}" type="pres">
      <dgm:prSet presAssocID="{34102234-32FC-4009-9F00-79DD7F1CC54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74E355-D2A0-45B1-A754-3473F37505DB}" type="presOf" srcId="{167D18D4-CCC7-4CFB-A17F-E78F28871D84}" destId="{E75A4083-5A38-4AA5-AF4E-163287E58B2C}" srcOrd="0" destOrd="0" presId="urn:microsoft.com/office/officeart/2005/8/layout/vList4#1"/>
    <dgm:cxn modelId="{357377B8-05EB-4FF2-8C0E-800B83CE2875}" srcId="{95ADB168-CD70-4C96-B216-8CED91B6DF3F}" destId="{34102234-32FC-4009-9F00-79DD7F1CC547}" srcOrd="2" destOrd="0" parTransId="{57EED56C-62F8-45F4-A4CE-F94CC59679B9}" sibTransId="{94089C3E-DBB7-420D-BD0A-CEF2000B7604}"/>
    <dgm:cxn modelId="{4FDEF7E5-5A81-4CF2-BBE9-41987F9F55B1}" type="presOf" srcId="{167D18D4-CCC7-4CFB-A17F-E78F28871D84}" destId="{60DD8570-5E6A-42A8-9D55-D95EF566F032}" srcOrd="1" destOrd="0" presId="urn:microsoft.com/office/officeart/2005/8/layout/vList4#1"/>
    <dgm:cxn modelId="{DAC032C7-9609-48F6-9DBD-AACD043786D8}" type="presOf" srcId="{4047676A-CA86-4766-89BC-FE90134EEDE9}" destId="{7C34A547-C2A4-4763-9014-5C56CD6E7718}" srcOrd="0" destOrd="1" presId="urn:microsoft.com/office/officeart/2005/8/layout/vList4#1"/>
    <dgm:cxn modelId="{AEE8F6C6-4428-4F3C-95AD-7E62A0701B1F}" type="presOf" srcId="{85EACCBA-2681-4C87-B78C-05884E26C990}" destId="{8942E8C1-C222-4D8D-9F2D-F8B6D8720138}" srcOrd="1" destOrd="0" presId="urn:microsoft.com/office/officeart/2005/8/layout/vList4#1"/>
    <dgm:cxn modelId="{1445412F-03BB-4A12-A1D3-BC357FF95D50}" srcId="{85EACCBA-2681-4C87-B78C-05884E26C990}" destId="{AC1D07C1-1826-4DB2-A5F6-120C78488CF9}" srcOrd="1" destOrd="0" parTransId="{B01E4B6A-E897-4A3F-A026-490DDF791CC8}" sibTransId="{D670B871-24F0-4D02-8BDE-8C4EA56B291D}"/>
    <dgm:cxn modelId="{8D29791E-231C-40A3-A2BC-0DC89C2A5EB3}" type="presOf" srcId="{7E176596-BB7A-44A1-A1E4-110BC799569F}" destId="{DE1B79D4-6F61-49F0-9EE8-F710730F511E}" srcOrd="1" destOrd="1" presId="urn:microsoft.com/office/officeart/2005/8/layout/vList4#1"/>
    <dgm:cxn modelId="{E36D922C-C62E-4E51-AD27-AC3B0E2DD3DC}" srcId="{85EACCBA-2681-4C87-B78C-05884E26C990}" destId="{4047676A-CA86-4766-89BC-FE90134EEDE9}" srcOrd="0" destOrd="0" parTransId="{765180FB-32EC-453F-AE56-67882AA0058A}" sibTransId="{30D0DEB4-3978-496E-A18C-405DDAA6CA31}"/>
    <dgm:cxn modelId="{A5294565-C5B8-4CCA-8407-40D76CBBF355}" type="presOf" srcId="{9FC542AA-0389-4491-84E7-2361B1837CE5}" destId="{E75A4083-5A38-4AA5-AF4E-163287E58B2C}" srcOrd="0" destOrd="1" presId="urn:microsoft.com/office/officeart/2005/8/layout/vList4#1"/>
    <dgm:cxn modelId="{3C784533-B50C-439C-A46C-6A90D9992E47}" type="presOf" srcId="{95ADB168-CD70-4C96-B216-8CED91B6DF3F}" destId="{DE977B1D-4A7C-4A1E-B547-9FA6B6BE461A}" srcOrd="0" destOrd="0" presId="urn:microsoft.com/office/officeart/2005/8/layout/vList4#1"/>
    <dgm:cxn modelId="{8E16C799-90D0-424B-BAD7-0D89B548F6ED}" type="presOf" srcId="{AC1D07C1-1826-4DB2-A5F6-120C78488CF9}" destId="{7C34A547-C2A4-4763-9014-5C56CD6E7718}" srcOrd="0" destOrd="2" presId="urn:microsoft.com/office/officeart/2005/8/layout/vList4#1"/>
    <dgm:cxn modelId="{E2A44BE0-4E9C-46C6-9429-85062EB09E72}" type="presOf" srcId="{85EACCBA-2681-4C87-B78C-05884E26C990}" destId="{7C34A547-C2A4-4763-9014-5C56CD6E7718}" srcOrd="0" destOrd="0" presId="urn:microsoft.com/office/officeart/2005/8/layout/vList4#1"/>
    <dgm:cxn modelId="{6D8EA000-2A8C-4F45-B2B7-271E8504A96D}" type="presOf" srcId="{34102234-32FC-4009-9F00-79DD7F1CC547}" destId="{BFF8D9F2-719B-4136-95DC-909DE3B41CD1}" srcOrd="0" destOrd="0" presId="urn:microsoft.com/office/officeart/2005/8/layout/vList4#1"/>
    <dgm:cxn modelId="{62A4D00C-BFFD-40B1-BE91-0FD61671D796}" srcId="{34102234-32FC-4009-9F00-79DD7F1CC547}" destId="{7E176596-BB7A-44A1-A1E4-110BC799569F}" srcOrd="0" destOrd="0" parTransId="{1E4B0F5F-2735-4DA4-925D-30F5B0372CCD}" sibTransId="{7F1E080A-F337-49AD-9C1A-C36009B02078}"/>
    <dgm:cxn modelId="{84B7E266-EF31-440A-B917-A2AC1825C92A}" srcId="{95ADB168-CD70-4C96-B216-8CED91B6DF3F}" destId="{167D18D4-CCC7-4CFB-A17F-E78F28871D84}" srcOrd="0" destOrd="0" parTransId="{1749B50D-EDDE-4BD8-8F85-591B43F83C9E}" sibTransId="{229DF050-33B9-4D47-8F55-054F933FE58E}"/>
    <dgm:cxn modelId="{19B7A5FF-035C-4B74-A551-B8479BE5DA48}" type="presOf" srcId="{7E176596-BB7A-44A1-A1E4-110BC799569F}" destId="{BFF8D9F2-719B-4136-95DC-909DE3B41CD1}" srcOrd="0" destOrd="1" presId="urn:microsoft.com/office/officeart/2005/8/layout/vList4#1"/>
    <dgm:cxn modelId="{D90DAAE9-1934-4697-9DF4-9F39444B0EF6}" type="presOf" srcId="{AC1D07C1-1826-4DB2-A5F6-120C78488CF9}" destId="{8942E8C1-C222-4D8D-9F2D-F8B6D8720138}" srcOrd="1" destOrd="2" presId="urn:microsoft.com/office/officeart/2005/8/layout/vList4#1"/>
    <dgm:cxn modelId="{171B9713-D492-4F81-9987-F13753344E5B}" srcId="{167D18D4-CCC7-4CFB-A17F-E78F28871D84}" destId="{9FC542AA-0389-4491-84E7-2361B1837CE5}" srcOrd="0" destOrd="0" parTransId="{CF040381-FFA3-4DE6-AFCB-97F261E9FECA}" sibTransId="{84C7D79D-4695-408E-9ABA-292E96110D54}"/>
    <dgm:cxn modelId="{39B8432C-A172-48A6-A9EB-EE2245609FE3}" srcId="{95ADB168-CD70-4C96-B216-8CED91B6DF3F}" destId="{85EACCBA-2681-4C87-B78C-05884E26C990}" srcOrd="1" destOrd="0" parTransId="{A5861529-502E-41F2-AB96-8CC17196130C}" sibTransId="{4EE737DD-9FD5-4B31-BFDA-AE6DC92F4FCC}"/>
    <dgm:cxn modelId="{9BA542CD-295F-409C-B661-F4D3552C2D56}" type="presOf" srcId="{34102234-32FC-4009-9F00-79DD7F1CC547}" destId="{DE1B79D4-6F61-49F0-9EE8-F710730F511E}" srcOrd="1" destOrd="0" presId="urn:microsoft.com/office/officeart/2005/8/layout/vList4#1"/>
    <dgm:cxn modelId="{A58A20D2-95D0-4432-8D2D-2487EDEF136F}" type="presOf" srcId="{4047676A-CA86-4766-89BC-FE90134EEDE9}" destId="{8942E8C1-C222-4D8D-9F2D-F8B6D8720138}" srcOrd="1" destOrd="1" presId="urn:microsoft.com/office/officeart/2005/8/layout/vList4#1"/>
    <dgm:cxn modelId="{8F3DC393-F91A-487A-BA92-4DC2808462BF}" type="presOf" srcId="{9FC542AA-0389-4491-84E7-2361B1837CE5}" destId="{60DD8570-5E6A-42A8-9D55-D95EF566F032}" srcOrd="1" destOrd="1" presId="urn:microsoft.com/office/officeart/2005/8/layout/vList4#1"/>
    <dgm:cxn modelId="{74707F12-356B-48CF-947B-C9D4B7C7AC41}" type="presParOf" srcId="{DE977B1D-4A7C-4A1E-B547-9FA6B6BE461A}" destId="{59FC61D1-37DF-4BBA-A6C2-6CC3F8E8C170}" srcOrd="0" destOrd="0" presId="urn:microsoft.com/office/officeart/2005/8/layout/vList4#1"/>
    <dgm:cxn modelId="{819E4C6F-7DB6-4217-AFA0-649F6477E7DC}" type="presParOf" srcId="{59FC61D1-37DF-4BBA-A6C2-6CC3F8E8C170}" destId="{E75A4083-5A38-4AA5-AF4E-163287E58B2C}" srcOrd="0" destOrd="0" presId="urn:microsoft.com/office/officeart/2005/8/layout/vList4#1"/>
    <dgm:cxn modelId="{CB77D275-0DB6-46A5-9E8E-2637493A9DFD}" type="presParOf" srcId="{59FC61D1-37DF-4BBA-A6C2-6CC3F8E8C170}" destId="{149687E7-E0A4-43D5-AB95-107DBB7C2A8E}" srcOrd="1" destOrd="0" presId="urn:microsoft.com/office/officeart/2005/8/layout/vList4#1"/>
    <dgm:cxn modelId="{A44CD8B4-53AA-46A1-89C4-42D3EF1C163C}" type="presParOf" srcId="{59FC61D1-37DF-4BBA-A6C2-6CC3F8E8C170}" destId="{60DD8570-5E6A-42A8-9D55-D95EF566F032}" srcOrd="2" destOrd="0" presId="urn:microsoft.com/office/officeart/2005/8/layout/vList4#1"/>
    <dgm:cxn modelId="{AE79A941-37FA-4C4C-86B4-A68DD48B3922}" type="presParOf" srcId="{DE977B1D-4A7C-4A1E-B547-9FA6B6BE461A}" destId="{167B4C64-CFD4-43D1-8850-4354604A0A3A}" srcOrd="1" destOrd="0" presId="urn:microsoft.com/office/officeart/2005/8/layout/vList4#1"/>
    <dgm:cxn modelId="{C4E1E293-14A3-47FF-BF72-BFB0CC440640}" type="presParOf" srcId="{DE977B1D-4A7C-4A1E-B547-9FA6B6BE461A}" destId="{1AD01266-593D-469B-8DCE-C0F5AB8FE661}" srcOrd="2" destOrd="0" presId="urn:microsoft.com/office/officeart/2005/8/layout/vList4#1"/>
    <dgm:cxn modelId="{1BFDC9A9-CBD1-4F2E-806F-29AEFBDEEA7E}" type="presParOf" srcId="{1AD01266-593D-469B-8DCE-C0F5AB8FE661}" destId="{7C34A547-C2A4-4763-9014-5C56CD6E7718}" srcOrd="0" destOrd="0" presId="urn:microsoft.com/office/officeart/2005/8/layout/vList4#1"/>
    <dgm:cxn modelId="{BBC2ECC4-F4B7-4F5F-AC5F-742C74074F81}" type="presParOf" srcId="{1AD01266-593D-469B-8DCE-C0F5AB8FE661}" destId="{07A02577-D1F6-4749-AC41-595493AA5079}" srcOrd="1" destOrd="0" presId="urn:microsoft.com/office/officeart/2005/8/layout/vList4#1"/>
    <dgm:cxn modelId="{6D4F67FE-CD60-44DE-90B7-DA32651A0533}" type="presParOf" srcId="{1AD01266-593D-469B-8DCE-C0F5AB8FE661}" destId="{8942E8C1-C222-4D8D-9F2D-F8B6D8720138}" srcOrd="2" destOrd="0" presId="urn:microsoft.com/office/officeart/2005/8/layout/vList4#1"/>
    <dgm:cxn modelId="{CF487A0E-D8C5-48B3-9350-B7DA8F192CBC}" type="presParOf" srcId="{DE977B1D-4A7C-4A1E-B547-9FA6B6BE461A}" destId="{2F9CDAE0-5FEC-40AE-9E37-8E4ACB4C0F8D}" srcOrd="3" destOrd="0" presId="urn:microsoft.com/office/officeart/2005/8/layout/vList4#1"/>
    <dgm:cxn modelId="{3A5D175E-F8D7-4AAC-AC8A-111361A965E4}" type="presParOf" srcId="{DE977B1D-4A7C-4A1E-B547-9FA6B6BE461A}" destId="{7F9832D7-ACC4-4B27-B10E-7E63DFB12BA4}" srcOrd="4" destOrd="0" presId="urn:microsoft.com/office/officeart/2005/8/layout/vList4#1"/>
    <dgm:cxn modelId="{FE6A2613-4800-4427-AFE3-ACFE27F07F1B}" type="presParOf" srcId="{7F9832D7-ACC4-4B27-B10E-7E63DFB12BA4}" destId="{BFF8D9F2-719B-4136-95DC-909DE3B41CD1}" srcOrd="0" destOrd="0" presId="urn:microsoft.com/office/officeart/2005/8/layout/vList4#1"/>
    <dgm:cxn modelId="{E33FEC9B-14FC-4DB0-94F9-732D3EB6801A}" type="presParOf" srcId="{7F9832D7-ACC4-4B27-B10E-7E63DFB12BA4}" destId="{750A2C06-DFB0-4FF7-B9FB-EB1C24626290}" srcOrd="1" destOrd="0" presId="urn:microsoft.com/office/officeart/2005/8/layout/vList4#1"/>
    <dgm:cxn modelId="{4D7A64A2-1179-439C-B9FF-B9CF7A70DC39}" type="presParOf" srcId="{7F9832D7-ACC4-4B27-B10E-7E63DFB12BA4}" destId="{DE1B79D4-6F61-49F0-9EE8-F710730F511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ADB168-CD70-4C96-B216-8CED91B6DF3F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7D18D4-CCC7-4CFB-A17F-E78F28871D84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Regulation on Grant of Transmission License </a:t>
          </a:r>
          <a:endParaRPr lang="en-US" dirty="0">
            <a:solidFill>
              <a:schemeClr val="bg1"/>
            </a:solidFill>
          </a:endParaRPr>
        </a:p>
      </dgm:t>
    </dgm:pt>
    <dgm:pt modelId="{1749B50D-EDDE-4BD8-8F85-591B43F83C9E}" type="parTrans" cxnId="{84B7E266-EF31-440A-B917-A2AC1825C92A}">
      <dgm:prSet/>
      <dgm:spPr/>
      <dgm:t>
        <a:bodyPr/>
        <a:lstStyle/>
        <a:p>
          <a:endParaRPr lang="en-US"/>
        </a:p>
      </dgm:t>
    </dgm:pt>
    <dgm:pt modelId="{229DF050-33B9-4D47-8F55-054F933FE58E}" type="sibTrans" cxnId="{84B7E266-EF31-440A-B917-A2AC1825C92A}">
      <dgm:prSet/>
      <dgm:spPr/>
      <dgm:t>
        <a:bodyPr/>
        <a:lstStyle/>
        <a:p>
          <a:endParaRPr lang="en-US"/>
        </a:p>
      </dgm:t>
    </dgm:pt>
    <dgm:pt modelId="{7F4C816B-051D-4622-BAEF-8EF7647A0CEF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Introduced </a:t>
          </a:r>
          <a:r>
            <a:rPr lang="en-US" dirty="0" smtClean="0">
              <a:solidFill>
                <a:schemeClr val="bg1"/>
              </a:solidFill>
            </a:rPr>
            <a:t>competitive bidding in transmission </a:t>
          </a:r>
          <a:endParaRPr lang="en-US" dirty="0">
            <a:solidFill>
              <a:schemeClr val="bg1"/>
            </a:solidFill>
          </a:endParaRPr>
        </a:p>
      </dgm:t>
    </dgm:pt>
    <dgm:pt modelId="{AC3E8CA9-0349-4988-8988-0F100DF343A7}" type="parTrans" cxnId="{31FB23D1-93EA-490C-A3E7-E656071876C3}">
      <dgm:prSet/>
      <dgm:spPr/>
      <dgm:t>
        <a:bodyPr/>
        <a:lstStyle/>
        <a:p>
          <a:endParaRPr lang="en-US"/>
        </a:p>
      </dgm:t>
    </dgm:pt>
    <dgm:pt modelId="{289D39BA-D73D-4E8F-83BB-E284EA77F7FC}" type="sibTrans" cxnId="{31FB23D1-93EA-490C-A3E7-E656071876C3}">
      <dgm:prSet/>
      <dgm:spPr/>
      <dgm:t>
        <a:bodyPr/>
        <a:lstStyle/>
        <a:p>
          <a:endParaRPr lang="en-US"/>
        </a:p>
      </dgm:t>
    </dgm:pt>
    <dgm:pt modelId="{85EACCBA-2681-4C87-B78C-05884E26C990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Renewable Energy Certificate Regulation</a:t>
          </a:r>
          <a:endParaRPr lang="en-US" dirty="0">
            <a:solidFill>
              <a:schemeClr val="bg1"/>
            </a:solidFill>
          </a:endParaRPr>
        </a:p>
      </dgm:t>
    </dgm:pt>
    <dgm:pt modelId="{A5861529-502E-41F2-AB96-8CC17196130C}" type="parTrans" cxnId="{39B8432C-A172-48A6-A9EB-EE2245609FE3}">
      <dgm:prSet/>
      <dgm:spPr/>
      <dgm:t>
        <a:bodyPr/>
        <a:lstStyle/>
        <a:p>
          <a:endParaRPr lang="en-US"/>
        </a:p>
      </dgm:t>
    </dgm:pt>
    <dgm:pt modelId="{4EE737DD-9FD5-4B31-BFDA-AE6DC92F4FCC}" type="sibTrans" cxnId="{39B8432C-A172-48A6-A9EB-EE2245609FE3}">
      <dgm:prSet/>
      <dgm:spPr/>
      <dgm:t>
        <a:bodyPr/>
        <a:lstStyle/>
        <a:p>
          <a:endParaRPr lang="en-US"/>
        </a:p>
      </dgm:t>
    </dgm:pt>
    <dgm:pt modelId="{AC1D07C1-1826-4DB2-A5F6-120C78488CF9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Helps renewable resource deficit states to meet their statutory RPO </a:t>
          </a:r>
          <a:endParaRPr lang="en-US" dirty="0">
            <a:solidFill>
              <a:schemeClr val="bg1"/>
            </a:solidFill>
          </a:endParaRPr>
        </a:p>
      </dgm:t>
    </dgm:pt>
    <dgm:pt modelId="{D670B871-24F0-4D02-8BDE-8C4EA56B291D}" type="sibTrans" cxnId="{1445412F-03BB-4A12-A1D3-BC357FF95D50}">
      <dgm:prSet/>
      <dgm:spPr/>
      <dgm:t>
        <a:bodyPr/>
        <a:lstStyle/>
        <a:p>
          <a:endParaRPr lang="en-US"/>
        </a:p>
      </dgm:t>
    </dgm:pt>
    <dgm:pt modelId="{B01E4B6A-E897-4A3F-A026-490DDF791CC8}" type="parTrans" cxnId="{1445412F-03BB-4A12-A1D3-BC357FF95D50}">
      <dgm:prSet/>
      <dgm:spPr/>
      <dgm:t>
        <a:bodyPr/>
        <a:lstStyle/>
        <a:p>
          <a:endParaRPr lang="en-US"/>
        </a:p>
      </dgm:t>
    </dgm:pt>
    <dgm:pt modelId="{43220718-E6AB-4BFA-A156-D14E9F4C7D14}">
      <dgm:prSet phldrT="[Text]"/>
      <dgm:spPr/>
      <dgm:t>
        <a:bodyPr/>
        <a:lstStyle/>
        <a:p>
          <a:r>
            <a:rPr lang="en-US" dirty="0" smtClean="0"/>
            <a:t>Power Market Regulation</a:t>
          </a:r>
          <a:endParaRPr lang="en-US" dirty="0"/>
        </a:p>
      </dgm:t>
    </dgm:pt>
    <dgm:pt modelId="{BEB36AC3-4D49-429F-BAEE-3A4FE1B835EC}" type="parTrans" cxnId="{5F4DBF6D-D138-44A1-99A9-3F7750B722F4}">
      <dgm:prSet/>
      <dgm:spPr/>
      <dgm:t>
        <a:bodyPr/>
        <a:lstStyle/>
        <a:p>
          <a:endParaRPr lang="en-US"/>
        </a:p>
      </dgm:t>
    </dgm:pt>
    <dgm:pt modelId="{1DB5B563-6FF0-401E-8A46-27997B9D03D3}" type="sibTrans" cxnId="{5F4DBF6D-D138-44A1-99A9-3F7750B722F4}">
      <dgm:prSet/>
      <dgm:spPr/>
      <dgm:t>
        <a:bodyPr/>
        <a:lstStyle/>
        <a:p>
          <a:endParaRPr lang="en-US"/>
        </a:p>
      </dgm:t>
    </dgm:pt>
    <dgm:pt modelId="{039A9893-72DD-491B-ADF9-86D6A66C7C61}">
      <dgm:prSet phldrT="[Text]"/>
      <dgm:spPr/>
      <dgm:t>
        <a:bodyPr/>
        <a:lstStyle/>
        <a:p>
          <a:r>
            <a:rPr lang="en-US" dirty="0" smtClean="0"/>
            <a:t>Structured development of short term market , introduction of Power Exchanges, define market rules, and tradable products   </a:t>
          </a:r>
          <a:endParaRPr lang="en-US" dirty="0"/>
        </a:p>
      </dgm:t>
    </dgm:pt>
    <dgm:pt modelId="{D1289023-A018-480A-A1B5-0F06F74FE47B}" type="parTrans" cxnId="{ED6C9FAD-2C2E-4499-AC2C-A1E2B5025C8B}">
      <dgm:prSet/>
      <dgm:spPr/>
      <dgm:t>
        <a:bodyPr/>
        <a:lstStyle/>
        <a:p>
          <a:endParaRPr lang="en-US"/>
        </a:p>
      </dgm:t>
    </dgm:pt>
    <dgm:pt modelId="{84D11C3B-BB73-4ACF-BFD2-29B529BD23D8}" type="sibTrans" cxnId="{ED6C9FAD-2C2E-4499-AC2C-A1E2B5025C8B}">
      <dgm:prSet/>
      <dgm:spPr/>
      <dgm:t>
        <a:bodyPr/>
        <a:lstStyle/>
        <a:p>
          <a:endParaRPr lang="en-US"/>
        </a:p>
      </dgm:t>
    </dgm:pt>
    <dgm:pt modelId="{9E4DD8B5-A674-42B4-B487-021036F3DD9A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Market mechanism for REC Trading </a:t>
          </a:r>
        </a:p>
      </dgm:t>
    </dgm:pt>
    <dgm:pt modelId="{CC3E9909-11F6-4617-B4B8-5B5127FC61E1}" type="parTrans" cxnId="{BF76FABF-2887-40EE-B49F-B389DD40941D}">
      <dgm:prSet/>
      <dgm:spPr/>
      <dgm:t>
        <a:bodyPr/>
        <a:lstStyle/>
        <a:p>
          <a:endParaRPr lang="en-US"/>
        </a:p>
      </dgm:t>
    </dgm:pt>
    <dgm:pt modelId="{F3980CCA-142B-4455-9C9F-3C11BEBF818E}" type="sibTrans" cxnId="{BF76FABF-2887-40EE-B49F-B389DD40941D}">
      <dgm:prSet/>
      <dgm:spPr/>
      <dgm:t>
        <a:bodyPr/>
        <a:lstStyle/>
        <a:p>
          <a:endParaRPr lang="en-US"/>
        </a:p>
      </dgm:t>
    </dgm:pt>
    <dgm:pt modelId="{DE977B1D-4A7C-4A1E-B547-9FA6B6BE461A}" type="pres">
      <dgm:prSet presAssocID="{95ADB168-CD70-4C96-B216-8CED91B6DF3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3535A1-3A97-48D3-9703-1745B55D282D}" type="pres">
      <dgm:prSet presAssocID="{43220718-E6AB-4BFA-A156-D14E9F4C7D14}" presName="comp" presStyleCnt="0"/>
      <dgm:spPr/>
    </dgm:pt>
    <dgm:pt modelId="{8DA46426-E284-4B0F-9CCA-60D677F90C8C}" type="pres">
      <dgm:prSet presAssocID="{43220718-E6AB-4BFA-A156-D14E9F4C7D14}" presName="box" presStyleLbl="node1" presStyleIdx="0" presStyleCnt="3"/>
      <dgm:spPr/>
      <dgm:t>
        <a:bodyPr/>
        <a:lstStyle/>
        <a:p>
          <a:endParaRPr lang="en-US"/>
        </a:p>
      </dgm:t>
    </dgm:pt>
    <dgm:pt modelId="{9AF85F2F-BFD7-419E-A195-CBEC458DF7F9}" type="pres">
      <dgm:prSet presAssocID="{43220718-E6AB-4BFA-A156-D14E9F4C7D14}" presName="img" presStyleLbl="fgImgPlace1" presStyleIdx="0" presStyleCnt="3" custScaleX="9588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A4D45DA-024C-43AC-BA41-3B1E906F71DB}" type="pres">
      <dgm:prSet presAssocID="{43220718-E6AB-4BFA-A156-D14E9F4C7D1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845736-2CB2-488D-ABE4-C0C4D05AFBA8}" type="pres">
      <dgm:prSet presAssocID="{1DB5B563-6FF0-401E-8A46-27997B9D03D3}" presName="spacer" presStyleCnt="0"/>
      <dgm:spPr/>
    </dgm:pt>
    <dgm:pt modelId="{59FC61D1-37DF-4BBA-A6C2-6CC3F8E8C170}" type="pres">
      <dgm:prSet presAssocID="{167D18D4-CCC7-4CFB-A17F-E78F28871D84}" presName="comp" presStyleCnt="0"/>
      <dgm:spPr/>
    </dgm:pt>
    <dgm:pt modelId="{E75A4083-5A38-4AA5-AF4E-163287E58B2C}" type="pres">
      <dgm:prSet presAssocID="{167D18D4-CCC7-4CFB-A17F-E78F28871D84}" presName="box" presStyleLbl="node1" presStyleIdx="1" presStyleCnt="3"/>
      <dgm:spPr/>
      <dgm:t>
        <a:bodyPr/>
        <a:lstStyle/>
        <a:p>
          <a:endParaRPr lang="en-US"/>
        </a:p>
      </dgm:t>
    </dgm:pt>
    <dgm:pt modelId="{149687E7-E0A4-43D5-AB95-107DBB7C2A8E}" type="pres">
      <dgm:prSet presAssocID="{167D18D4-CCC7-4CFB-A17F-E78F28871D84}" presName="img" presStyleLbl="fgImgPlace1" presStyleIdx="1" presStyleCnt="3" custScaleX="8230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0DD8570-5E6A-42A8-9D55-D95EF566F032}" type="pres">
      <dgm:prSet presAssocID="{167D18D4-CCC7-4CFB-A17F-E78F28871D8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B4C64-CFD4-43D1-8850-4354604A0A3A}" type="pres">
      <dgm:prSet presAssocID="{229DF050-33B9-4D47-8F55-054F933FE58E}" presName="spacer" presStyleCnt="0"/>
      <dgm:spPr/>
    </dgm:pt>
    <dgm:pt modelId="{1AD01266-593D-469B-8DCE-C0F5AB8FE661}" type="pres">
      <dgm:prSet presAssocID="{85EACCBA-2681-4C87-B78C-05884E26C990}" presName="comp" presStyleCnt="0"/>
      <dgm:spPr/>
    </dgm:pt>
    <dgm:pt modelId="{7C34A547-C2A4-4763-9014-5C56CD6E7718}" type="pres">
      <dgm:prSet presAssocID="{85EACCBA-2681-4C87-B78C-05884E26C990}" presName="box" presStyleLbl="node1" presStyleIdx="2" presStyleCnt="3"/>
      <dgm:spPr/>
      <dgm:t>
        <a:bodyPr/>
        <a:lstStyle/>
        <a:p>
          <a:endParaRPr lang="en-US"/>
        </a:p>
      </dgm:t>
    </dgm:pt>
    <dgm:pt modelId="{07A02577-D1F6-4749-AC41-595493AA5079}" type="pres">
      <dgm:prSet presAssocID="{85EACCBA-2681-4C87-B78C-05884E26C990}" presName="img" presStyleLbl="fgImgPlace1" presStyleIdx="2" presStyleCnt="3" custFlipHor="1" custScaleX="8230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942E8C1-C222-4D8D-9F2D-F8B6D8720138}" type="pres">
      <dgm:prSet presAssocID="{85EACCBA-2681-4C87-B78C-05884E26C99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A5F3BB-319C-4A51-BDD0-27A39794FA22}" type="presOf" srcId="{85EACCBA-2681-4C87-B78C-05884E26C990}" destId="{7C34A547-C2A4-4763-9014-5C56CD6E7718}" srcOrd="0" destOrd="0" presId="urn:microsoft.com/office/officeart/2005/8/layout/vList4#2"/>
    <dgm:cxn modelId="{8705D166-36D7-4204-B6A1-3DC8A363876B}" type="presOf" srcId="{167D18D4-CCC7-4CFB-A17F-E78F28871D84}" destId="{E75A4083-5A38-4AA5-AF4E-163287E58B2C}" srcOrd="0" destOrd="0" presId="urn:microsoft.com/office/officeart/2005/8/layout/vList4#2"/>
    <dgm:cxn modelId="{DF1EE1E0-19D7-42D4-A0C4-C1F9BEE37318}" type="presOf" srcId="{7F4C816B-051D-4622-BAEF-8EF7647A0CEF}" destId="{60DD8570-5E6A-42A8-9D55-D95EF566F032}" srcOrd="1" destOrd="1" presId="urn:microsoft.com/office/officeart/2005/8/layout/vList4#2"/>
    <dgm:cxn modelId="{25841FB1-B606-486F-86C6-A9EB2AE6C47A}" type="presOf" srcId="{95ADB168-CD70-4C96-B216-8CED91B6DF3F}" destId="{DE977B1D-4A7C-4A1E-B547-9FA6B6BE461A}" srcOrd="0" destOrd="0" presId="urn:microsoft.com/office/officeart/2005/8/layout/vList4#2"/>
    <dgm:cxn modelId="{A945E245-FD0D-4BA6-85A6-663B6B778095}" type="presOf" srcId="{039A9893-72DD-491B-ADF9-86D6A66C7C61}" destId="{8DA46426-E284-4B0F-9CCA-60D677F90C8C}" srcOrd="0" destOrd="1" presId="urn:microsoft.com/office/officeart/2005/8/layout/vList4#2"/>
    <dgm:cxn modelId="{DA9CE21D-3BDD-4714-88CA-DC71A8E70F98}" type="presOf" srcId="{AC1D07C1-1826-4DB2-A5F6-120C78488CF9}" destId="{8942E8C1-C222-4D8D-9F2D-F8B6D8720138}" srcOrd="1" destOrd="1" presId="urn:microsoft.com/office/officeart/2005/8/layout/vList4#2"/>
    <dgm:cxn modelId="{5F4DBF6D-D138-44A1-99A9-3F7750B722F4}" srcId="{95ADB168-CD70-4C96-B216-8CED91B6DF3F}" destId="{43220718-E6AB-4BFA-A156-D14E9F4C7D14}" srcOrd="0" destOrd="0" parTransId="{BEB36AC3-4D49-429F-BAEE-3A4FE1B835EC}" sibTransId="{1DB5B563-6FF0-401E-8A46-27997B9D03D3}"/>
    <dgm:cxn modelId="{5B51602F-F89E-49D7-8934-A20EE3EC963E}" type="presOf" srcId="{43220718-E6AB-4BFA-A156-D14E9F4C7D14}" destId="{8DA46426-E284-4B0F-9CCA-60D677F90C8C}" srcOrd="0" destOrd="0" presId="urn:microsoft.com/office/officeart/2005/8/layout/vList4#2"/>
    <dgm:cxn modelId="{4C074BB6-D3F1-41EE-8498-29AABD66C9DB}" type="presOf" srcId="{9E4DD8B5-A674-42B4-B487-021036F3DD9A}" destId="{8942E8C1-C222-4D8D-9F2D-F8B6D8720138}" srcOrd="1" destOrd="2" presId="urn:microsoft.com/office/officeart/2005/8/layout/vList4#2"/>
    <dgm:cxn modelId="{BF76FABF-2887-40EE-B49F-B389DD40941D}" srcId="{85EACCBA-2681-4C87-B78C-05884E26C990}" destId="{9E4DD8B5-A674-42B4-B487-021036F3DD9A}" srcOrd="1" destOrd="0" parTransId="{CC3E9909-11F6-4617-B4B8-5B5127FC61E1}" sibTransId="{F3980CCA-142B-4455-9C9F-3C11BEBF818E}"/>
    <dgm:cxn modelId="{2D19446A-CDA5-48AA-BE8B-60C3D6D3EBBB}" type="presOf" srcId="{9E4DD8B5-A674-42B4-B487-021036F3DD9A}" destId="{7C34A547-C2A4-4763-9014-5C56CD6E7718}" srcOrd="0" destOrd="2" presId="urn:microsoft.com/office/officeart/2005/8/layout/vList4#2"/>
    <dgm:cxn modelId="{9EB9632D-9CFB-44C6-8FFA-7A2CB1D16D63}" type="presOf" srcId="{167D18D4-CCC7-4CFB-A17F-E78F28871D84}" destId="{60DD8570-5E6A-42A8-9D55-D95EF566F032}" srcOrd="1" destOrd="0" presId="urn:microsoft.com/office/officeart/2005/8/layout/vList4#2"/>
    <dgm:cxn modelId="{84B7E266-EF31-440A-B917-A2AC1825C92A}" srcId="{95ADB168-CD70-4C96-B216-8CED91B6DF3F}" destId="{167D18D4-CCC7-4CFB-A17F-E78F28871D84}" srcOrd="1" destOrd="0" parTransId="{1749B50D-EDDE-4BD8-8F85-591B43F83C9E}" sibTransId="{229DF050-33B9-4D47-8F55-054F933FE58E}"/>
    <dgm:cxn modelId="{D2739AD5-ECA9-4764-9868-34AD3E490B71}" type="presOf" srcId="{039A9893-72DD-491B-ADF9-86D6A66C7C61}" destId="{3A4D45DA-024C-43AC-BA41-3B1E906F71DB}" srcOrd="1" destOrd="1" presId="urn:microsoft.com/office/officeart/2005/8/layout/vList4#2"/>
    <dgm:cxn modelId="{39B8432C-A172-48A6-A9EB-EE2245609FE3}" srcId="{95ADB168-CD70-4C96-B216-8CED91B6DF3F}" destId="{85EACCBA-2681-4C87-B78C-05884E26C990}" srcOrd="2" destOrd="0" parTransId="{A5861529-502E-41F2-AB96-8CC17196130C}" sibTransId="{4EE737DD-9FD5-4B31-BFDA-AE6DC92F4FCC}"/>
    <dgm:cxn modelId="{31FB23D1-93EA-490C-A3E7-E656071876C3}" srcId="{167D18D4-CCC7-4CFB-A17F-E78F28871D84}" destId="{7F4C816B-051D-4622-BAEF-8EF7647A0CEF}" srcOrd="0" destOrd="0" parTransId="{AC3E8CA9-0349-4988-8988-0F100DF343A7}" sibTransId="{289D39BA-D73D-4E8F-83BB-E284EA77F7FC}"/>
    <dgm:cxn modelId="{ED6C9FAD-2C2E-4499-AC2C-A1E2B5025C8B}" srcId="{43220718-E6AB-4BFA-A156-D14E9F4C7D14}" destId="{039A9893-72DD-491B-ADF9-86D6A66C7C61}" srcOrd="0" destOrd="0" parTransId="{D1289023-A018-480A-A1B5-0F06F74FE47B}" sibTransId="{84D11C3B-BB73-4ACF-BFD2-29B529BD23D8}"/>
    <dgm:cxn modelId="{459D4809-842E-4A6C-9A0B-4AD10052DBD4}" type="presOf" srcId="{43220718-E6AB-4BFA-A156-D14E9F4C7D14}" destId="{3A4D45DA-024C-43AC-BA41-3B1E906F71DB}" srcOrd="1" destOrd="0" presId="urn:microsoft.com/office/officeart/2005/8/layout/vList4#2"/>
    <dgm:cxn modelId="{1445412F-03BB-4A12-A1D3-BC357FF95D50}" srcId="{85EACCBA-2681-4C87-B78C-05884E26C990}" destId="{AC1D07C1-1826-4DB2-A5F6-120C78488CF9}" srcOrd="0" destOrd="0" parTransId="{B01E4B6A-E897-4A3F-A026-490DDF791CC8}" sibTransId="{D670B871-24F0-4D02-8BDE-8C4EA56B291D}"/>
    <dgm:cxn modelId="{125F968C-AB11-41B6-A479-B8FFFA28434C}" type="presOf" srcId="{85EACCBA-2681-4C87-B78C-05884E26C990}" destId="{8942E8C1-C222-4D8D-9F2D-F8B6D8720138}" srcOrd="1" destOrd="0" presId="urn:microsoft.com/office/officeart/2005/8/layout/vList4#2"/>
    <dgm:cxn modelId="{9934395B-E8CD-4430-9F1D-E951D85D9A63}" type="presOf" srcId="{7F4C816B-051D-4622-BAEF-8EF7647A0CEF}" destId="{E75A4083-5A38-4AA5-AF4E-163287E58B2C}" srcOrd="0" destOrd="1" presId="urn:microsoft.com/office/officeart/2005/8/layout/vList4#2"/>
    <dgm:cxn modelId="{ECD2CD7C-EC05-4772-9F1E-2CD8FD2C1F83}" type="presOf" srcId="{AC1D07C1-1826-4DB2-A5F6-120C78488CF9}" destId="{7C34A547-C2A4-4763-9014-5C56CD6E7718}" srcOrd="0" destOrd="1" presId="urn:microsoft.com/office/officeart/2005/8/layout/vList4#2"/>
    <dgm:cxn modelId="{39D1EFFE-8C5E-4B04-8E74-51799B584698}" type="presParOf" srcId="{DE977B1D-4A7C-4A1E-B547-9FA6B6BE461A}" destId="{C73535A1-3A97-48D3-9703-1745B55D282D}" srcOrd="0" destOrd="0" presId="urn:microsoft.com/office/officeart/2005/8/layout/vList4#2"/>
    <dgm:cxn modelId="{49303249-FCD1-4FF8-A262-88AD29F119EA}" type="presParOf" srcId="{C73535A1-3A97-48D3-9703-1745B55D282D}" destId="{8DA46426-E284-4B0F-9CCA-60D677F90C8C}" srcOrd="0" destOrd="0" presId="urn:microsoft.com/office/officeart/2005/8/layout/vList4#2"/>
    <dgm:cxn modelId="{3006E592-D354-43D6-9647-45845068C419}" type="presParOf" srcId="{C73535A1-3A97-48D3-9703-1745B55D282D}" destId="{9AF85F2F-BFD7-419E-A195-CBEC458DF7F9}" srcOrd="1" destOrd="0" presId="urn:microsoft.com/office/officeart/2005/8/layout/vList4#2"/>
    <dgm:cxn modelId="{D78B0C85-6358-4E57-86FE-3C1919E47395}" type="presParOf" srcId="{C73535A1-3A97-48D3-9703-1745B55D282D}" destId="{3A4D45DA-024C-43AC-BA41-3B1E906F71DB}" srcOrd="2" destOrd="0" presId="urn:microsoft.com/office/officeart/2005/8/layout/vList4#2"/>
    <dgm:cxn modelId="{B74FDE5C-B69E-46AD-8C8E-530F84BF3706}" type="presParOf" srcId="{DE977B1D-4A7C-4A1E-B547-9FA6B6BE461A}" destId="{38845736-2CB2-488D-ABE4-C0C4D05AFBA8}" srcOrd="1" destOrd="0" presId="urn:microsoft.com/office/officeart/2005/8/layout/vList4#2"/>
    <dgm:cxn modelId="{3CA124A6-8E89-49F7-93CD-9EF119BBB8FA}" type="presParOf" srcId="{DE977B1D-4A7C-4A1E-B547-9FA6B6BE461A}" destId="{59FC61D1-37DF-4BBA-A6C2-6CC3F8E8C170}" srcOrd="2" destOrd="0" presId="urn:microsoft.com/office/officeart/2005/8/layout/vList4#2"/>
    <dgm:cxn modelId="{1266B9BB-80ED-4320-AAA0-624D3910FB5A}" type="presParOf" srcId="{59FC61D1-37DF-4BBA-A6C2-6CC3F8E8C170}" destId="{E75A4083-5A38-4AA5-AF4E-163287E58B2C}" srcOrd="0" destOrd="0" presId="urn:microsoft.com/office/officeart/2005/8/layout/vList4#2"/>
    <dgm:cxn modelId="{528A846F-49B8-40A3-8D26-A47CD62193E3}" type="presParOf" srcId="{59FC61D1-37DF-4BBA-A6C2-6CC3F8E8C170}" destId="{149687E7-E0A4-43D5-AB95-107DBB7C2A8E}" srcOrd="1" destOrd="0" presId="urn:microsoft.com/office/officeart/2005/8/layout/vList4#2"/>
    <dgm:cxn modelId="{FDCCAB9D-C699-4DA5-A8B5-58000DEE4F0F}" type="presParOf" srcId="{59FC61D1-37DF-4BBA-A6C2-6CC3F8E8C170}" destId="{60DD8570-5E6A-42A8-9D55-D95EF566F032}" srcOrd="2" destOrd="0" presId="urn:microsoft.com/office/officeart/2005/8/layout/vList4#2"/>
    <dgm:cxn modelId="{AB373D09-D2B1-4A19-9DA3-C155762FCB7C}" type="presParOf" srcId="{DE977B1D-4A7C-4A1E-B547-9FA6B6BE461A}" destId="{167B4C64-CFD4-43D1-8850-4354604A0A3A}" srcOrd="3" destOrd="0" presId="urn:microsoft.com/office/officeart/2005/8/layout/vList4#2"/>
    <dgm:cxn modelId="{DE2B6069-E627-4C08-8A14-318E62EA2ABE}" type="presParOf" srcId="{DE977B1D-4A7C-4A1E-B547-9FA6B6BE461A}" destId="{1AD01266-593D-469B-8DCE-C0F5AB8FE661}" srcOrd="4" destOrd="0" presId="urn:microsoft.com/office/officeart/2005/8/layout/vList4#2"/>
    <dgm:cxn modelId="{48A8FF14-7BF8-4BF6-A4D6-26B180471E44}" type="presParOf" srcId="{1AD01266-593D-469B-8DCE-C0F5AB8FE661}" destId="{7C34A547-C2A4-4763-9014-5C56CD6E7718}" srcOrd="0" destOrd="0" presId="urn:microsoft.com/office/officeart/2005/8/layout/vList4#2"/>
    <dgm:cxn modelId="{D447B033-3CC3-4AB4-B047-FB2D7E138C38}" type="presParOf" srcId="{1AD01266-593D-469B-8DCE-C0F5AB8FE661}" destId="{07A02577-D1F6-4749-AC41-595493AA5079}" srcOrd="1" destOrd="0" presId="urn:microsoft.com/office/officeart/2005/8/layout/vList4#2"/>
    <dgm:cxn modelId="{ACB42F39-5E8A-40B1-AC2E-802CE62DCD63}" type="presParOf" srcId="{1AD01266-593D-469B-8DCE-C0F5AB8FE661}" destId="{8942E8C1-C222-4D8D-9F2D-F8B6D8720138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ADB168-CD70-4C96-B216-8CED91B6DF3F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4F8C61-0B02-484E-AF98-E7F952D5ADC5}">
      <dgm:prSet/>
      <dgm:spPr/>
      <dgm:t>
        <a:bodyPr/>
        <a:lstStyle/>
        <a:p>
          <a:r>
            <a:rPr lang="en-US" dirty="0" smtClean="0"/>
            <a:t>Regulation of Power Supply </a:t>
          </a:r>
        </a:p>
      </dgm:t>
    </dgm:pt>
    <dgm:pt modelId="{1DFE883B-9899-4898-9D47-154C11A58C8F}" type="parTrans" cxnId="{29962EB4-64C2-40BE-85BC-5351B90B320D}">
      <dgm:prSet/>
      <dgm:spPr/>
      <dgm:t>
        <a:bodyPr/>
        <a:lstStyle/>
        <a:p>
          <a:endParaRPr lang="en-US"/>
        </a:p>
      </dgm:t>
    </dgm:pt>
    <dgm:pt modelId="{1039C50E-B622-4A1D-92B5-079A2E384876}" type="sibTrans" cxnId="{29962EB4-64C2-40BE-85BC-5351B90B320D}">
      <dgm:prSet/>
      <dgm:spPr/>
      <dgm:t>
        <a:bodyPr/>
        <a:lstStyle/>
        <a:p>
          <a:endParaRPr lang="en-US"/>
        </a:p>
      </dgm:t>
    </dgm:pt>
    <dgm:pt modelId="{1906B097-F96E-4C38-8950-B4185E99ECA2}">
      <dgm:prSet/>
      <dgm:spPr/>
      <dgm:t>
        <a:bodyPr/>
        <a:lstStyle/>
        <a:p>
          <a:r>
            <a:rPr lang="en-US" dirty="0" smtClean="0"/>
            <a:t>Payment Security Mechanism for generators &amp; transmission companies </a:t>
          </a:r>
        </a:p>
      </dgm:t>
    </dgm:pt>
    <dgm:pt modelId="{E1070B28-522C-48C6-9C9E-70A6B0510581}" type="parTrans" cxnId="{6FABA482-AA9D-4136-B75F-1988839E9D5A}">
      <dgm:prSet/>
      <dgm:spPr/>
      <dgm:t>
        <a:bodyPr/>
        <a:lstStyle/>
        <a:p>
          <a:endParaRPr lang="en-US"/>
        </a:p>
      </dgm:t>
    </dgm:pt>
    <dgm:pt modelId="{E535A2E5-E792-4899-849E-DB09E7D21826}" type="sibTrans" cxnId="{6FABA482-AA9D-4136-B75F-1988839E9D5A}">
      <dgm:prSet/>
      <dgm:spPr/>
      <dgm:t>
        <a:bodyPr/>
        <a:lstStyle/>
        <a:p>
          <a:endParaRPr lang="en-US"/>
        </a:p>
      </dgm:t>
    </dgm:pt>
    <dgm:pt modelId="{A7F91F10-D732-47E8-87E6-C0EDB8F7A950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Unscheduled Interchange Regulation </a:t>
          </a:r>
        </a:p>
      </dgm:t>
    </dgm:pt>
    <dgm:pt modelId="{65B01B5D-4DF2-44BF-B4AC-7B1AB3881D34}" type="parTrans" cxnId="{14A878BB-B8AE-4087-B869-75EC1F5841EA}">
      <dgm:prSet/>
      <dgm:spPr/>
      <dgm:t>
        <a:bodyPr/>
        <a:lstStyle/>
        <a:p>
          <a:endParaRPr lang="en-US"/>
        </a:p>
      </dgm:t>
    </dgm:pt>
    <dgm:pt modelId="{C91EDB64-5880-402D-81C7-4022C08A84F7}" type="sibTrans" cxnId="{14A878BB-B8AE-4087-B869-75EC1F5841EA}">
      <dgm:prSet/>
      <dgm:spPr/>
      <dgm:t>
        <a:bodyPr/>
        <a:lstStyle/>
        <a:p>
          <a:endParaRPr lang="en-US"/>
        </a:p>
      </dgm:t>
    </dgm:pt>
    <dgm:pt modelId="{218CCF5C-01F6-44CD-92BC-53D4D4D72E56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Tighten frequency to improve quality of power</a:t>
          </a:r>
        </a:p>
      </dgm:t>
    </dgm:pt>
    <dgm:pt modelId="{4C29F45D-5F55-4EFF-BA06-27B290A1BC31}" type="parTrans" cxnId="{740BE002-B4C1-4DC9-8F01-C9FA9AFD9EC8}">
      <dgm:prSet/>
      <dgm:spPr/>
      <dgm:t>
        <a:bodyPr/>
        <a:lstStyle/>
        <a:p>
          <a:endParaRPr lang="en-US"/>
        </a:p>
      </dgm:t>
    </dgm:pt>
    <dgm:pt modelId="{448BD9A4-FF78-4AC5-8980-42AE57296D1E}" type="sibTrans" cxnId="{740BE002-B4C1-4DC9-8F01-C9FA9AFD9EC8}">
      <dgm:prSet/>
      <dgm:spPr/>
      <dgm:t>
        <a:bodyPr/>
        <a:lstStyle/>
        <a:p>
          <a:endParaRPr lang="en-US"/>
        </a:p>
      </dgm:t>
    </dgm:pt>
    <dgm:pt modelId="{B5C96260-C19D-432B-8055-0E50A0BFBB08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Regulatory Approval to Central Transmission Utility for network augmentation</a:t>
          </a:r>
        </a:p>
      </dgm:t>
    </dgm:pt>
    <dgm:pt modelId="{6A35B98B-A735-4902-8586-FEB4A90013D3}" type="parTrans" cxnId="{8F08EC0B-0050-4C36-8748-680BD0A2D13A}">
      <dgm:prSet/>
      <dgm:spPr/>
      <dgm:t>
        <a:bodyPr/>
        <a:lstStyle/>
        <a:p>
          <a:endParaRPr lang="en-US"/>
        </a:p>
      </dgm:t>
    </dgm:pt>
    <dgm:pt modelId="{512D3BE1-3F95-4311-AF14-DCEF95D4F328}" type="sibTrans" cxnId="{8F08EC0B-0050-4C36-8748-680BD0A2D13A}">
      <dgm:prSet/>
      <dgm:spPr/>
      <dgm:t>
        <a:bodyPr/>
        <a:lstStyle/>
        <a:p>
          <a:endParaRPr lang="en-US"/>
        </a:p>
      </dgm:t>
    </dgm:pt>
    <dgm:pt modelId="{E8E97307-01A9-4010-95CB-0BEEE1FC6F68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Help in absorbing intermittent renewable power   </a:t>
          </a:r>
        </a:p>
      </dgm:t>
    </dgm:pt>
    <dgm:pt modelId="{E88C2748-CA33-4AD0-9C5C-2231788C23ED}" type="parTrans" cxnId="{23EBB32D-C870-4C4F-AD62-1A78E1B52BEF}">
      <dgm:prSet/>
      <dgm:spPr/>
    </dgm:pt>
    <dgm:pt modelId="{EF0C6E3C-69A1-42B5-8A81-1BF9A27F054F}" type="sibTrans" cxnId="{23EBB32D-C870-4C4F-AD62-1A78E1B52BEF}">
      <dgm:prSet/>
      <dgm:spPr/>
    </dgm:pt>
    <dgm:pt modelId="{A018750E-FB68-43C6-8B3E-0F041FB1CE55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Augment  transmission along with generation</a:t>
          </a:r>
        </a:p>
      </dgm:t>
    </dgm:pt>
    <dgm:pt modelId="{0C968028-3488-466A-A946-4362D4A1B6AE}" type="sibTrans" cxnId="{1F544D6A-39F1-4BA0-A4B6-D24FC731048F}">
      <dgm:prSet/>
      <dgm:spPr/>
      <dgm:t>
        <a:bodyPr/>
        <a:lstStyle/>
        <a:p>
          <a:endParaRPr lang="en-US"/>
        </a:p>
      </dgm:t>
    </dgm:pt>
    <dgm:pt modelId="{9F29372D-A890-429B-882F-0E54CC7C4DAD}" type="parTrans" cxnId="{1F544D6A-39F1-4BA0-A4B6-D24FC731048F}">
      <dgm:prSet/>
      <dgm:spPr/>
      <dgm:t>
        <a:bodyPr/>
        <a:lstStyle/>
        <a:p>
          <a:endParaRPr lang="en-US"/>
        </a:p>
      </dgm:t>
    </dgm:pt>
    <dgm:pt modelId="{DE977B1D-4A7C-4A1E-B547-9FA6B6BE461A}" type="pres">
      <dgm:prSet presAssocID="{95ADB168-CD70-4C96-B216-8CED91B6DF3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4F2EE6-C478-4B0F-B4BF-93BC084462B1}" type="pres">
      <dgm:prSet presAssocID="{BE4F8C61-0B02-484E-AF98-E7F952D5ADC5}" presName="comp" presStyleCnt="0"/>
      <dgm:spPr/>
    </dgm:pt>
    <dgm:pt modelId="{61D81623-D9AE-4585-879D-C117CE69E8EA}" type="pres">
      <dgm:prSet presAssocID="{BE4F8C61-0B02-484E-AF98-E7F952D5ADC5}" presName="box" presStyleLbl="node1" presStyleIdx="0" presStyleCnt="3"/>
      <dgm:spPr/>
      <dgm:t>
        <a:bodyPr/>
        <a:lstStyle/>
        <a:p>
          <a:endParaRPr lang="en-US"/>
        </a:p>
      </dgm:t>
    </dgm:pt>
    <dgm:pt modelId="{9F079525-583A-4DC8-A7F2-75847C97D21E}" type="pres">
      <dgm:prSet presAssocID="{BE4F8C61-0B02-484E-AF98-E7F952D5ADC5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92D4F76-CC95-4006-B5F9-476AEC8E8FF9}" type="pres">
      <dgm:prSet presAssocID="{BE4F8C61-0B02-484E-AF98-E7F952D5ADC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9FEEEB-A86B-47A6-B3C2-E76A77ADC352}" type="pres">
      <dgm:prSet presAssocID="{1039C50E-B622-4A1D-92B5-079A2E384876}" presName="spacer" presStyleCnt="0"/>
      <dgm:spPr/>
    </dgm:pt>
    <dgm:pt modelId="{88E2C911-A234-4179-8CB7-2CAB0A8AB3C4}" type="pres">
      <dgm:prSet presAssocID="{A7F91F10-D732-47E8-87E6-C0EDB8F7A950}" presName="comp" presStyleCnt="0"/>
      <dgm:spPr/>
    </dgm:pt>
    <dgm:pt modelId="{39432CA0-5073-4DB8-8EE8-142B1A1B6C0F}" type="pres">
      <dgm:prSet presAssocID="{A7F91F10-D732-47E8-87E6-C0EDB8F7A950}" presName="box" presStyleLbl="node1" presStyleIdx="1" presStyleCnt="3"/>
      <dgm:spPr/>
      <dgm:t>
        <a:bodyPr/>
        <a:lstStyle/>
        <a:p>
          <a:endParaRPr lang="en-US"/>
        </a:p>
      </dgm:t>
    </dgm:pt>
    <dgm:pt modelId="{F27F6CDB-5C15-424A-82C4-FDE859A1FF4E}" type="pres">
      <dgm:prSet presAssocID="{A7F91F10-D732-47E8-87E6-C0EDB8F7A950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45C4690-B211-4628-9B51-39DB7175920E}" type="pres">
      <dgm:prSet presAssocID="{A7F91F10-D732-47E8-87E6-C0EDB8F7A95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B420D2-60A6-47AA-9926-F71350C7C08D}" type="pres">
      <dgm:prSet presAssocID="{C91EDB64-5880-402D-81C7-4022C08A84F7}" presName="spacer" presStyleCnt="0"/>
      <dgm:spPr/>
    </dgm:pt>
    <dgm:pt modelId="{AF56EC34-FCED-427D-B784-16AFA194543E}" type="pres">
      <dgm:prSet presAssocID="{B5C96260-C19D-432B-8055-0E50A0BFBB08}" presName="comp" presStyleCnt="0"/>
      <dgm:spPr/>
    </dgm:pt>
    <dgm:pt modelId="{71AFE08E-22B4-453D-B0B1-A7D73F6064BA}" type="pres">
      <dgm:prSet presAssocID="{B5C96260-C19D-432B-8055-0E50A0BFBB08}" presName="box" presStyleLbl="node1" presStyleIdx="2" presStyleCnt="3"/>
      <dgm:spPr/>
      <dgm:t>
        <a:bodyPr/>
        <a:lstStyle/>
        <a:p>
          <a:endParaRPr lang="en-US"/>
        </a:p>
      </dgm:t>
    </dgm:pt>
    <dgm:pt modelId="{F26EC4CA-2A4D-4AE3-8C91-F0CE199775CE}" type="pres">
      <dgm:prSet presAssocID="{B5C96260-C19D-432B-8055-0E50A0BFBB08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42117AE4-E9AE-40D5-A2EE-DF67D3E002D0}" type="pres">
      <dgm:prSet presAssocID="{B5C96260-C19D-432B-8055-0E50A0BFBB0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CFA8FD-E052-477A-9618-5AFEA7189DCD}" type="presOf" srcId="{A7F91F10-D732-47E8-87E6-C0EDB8F7A950}" destId="{745C4690-B211-4628-9B51-39DB7175920E}" srcOrd="1" destOrd="0" presId="urn:microsoft.com/office/officeart/2005/8/layout/vList4#3"/>
    <dgm:cxn modelId="{DC12B87B-0762-4EEB-9025-5AD872A0C65D}" type="presOf" srcId="{A018750E-FB68-43C6-8B3E-0F041FB1CE55}" destId="{42117AE4-E9AE-40D5-A2EE-DF67D3E002D0}" srcOrd="1" destOrd="1" presId="urn:microsoft.com/office/officeart/2005/8/layout/vList4#3"/>
    <dgm:cxn modelId="{23EBB32D-C870-4C4F-AD62-1A78E1B52BEF}" srcId="{A7F91F10-D732-47E8-87E6-C0EDB8F7A950}" destId="{E8E97307-01A9-4010-95CB-0BEEE1FC6F68}" srcOrd="1" destOrd="0" parTransId="{E88C2748-CA33-4AD0-9C5C-2231788C23ED}" sibTransId="{EF0C6E3C-69A1-42B5-8A81-1BF9A27F054F}"/>
    <dgm:cxn modelId="{740BE002-B4C1-4DC9-8F01-C9FA9AFD9EC8}" srcId="{A7F91F10-D732-47E8-87E6-C0EDB8F7A950}" destId="{218CCF5C-01F6-44CD-92BC-53D4D4D72E56}" srcOrd="0" destOrd="0" parTransId="{4C29F45D-5F55-4EFF-BA06-27B290A1BC31}" sibTransId="{448BD9A4-FF78-4AC5-8980-42AE57296D1E}"/>
    <dgm:cxn modelId="{4E528404-78BB-4D44-90FE-7A3B13235DE8}" type="presOf" srcId="{A7F91F10-D732-47E8-87E6-C0EDB8F7A950}" destId="{39432CA0-5073-4DB8-8EE8-142B1A1B6C0F}" srcOrd="0" destOrd="0" presId="urn:microsoft.com/office/officeart/2005/8/layout/vList4#3"/>
    <dgm:cxn modelId="{523335AF-2C57-4F72-A318-7EE0970EB0C5}" type="presOf" srcId="{BE4F8C61-0B02-484E-AF98-E7F952D5ADC5}" destId="{C92D4F76-CC95-4006-B5F9-476AEC8E8FF9}" srcOrd="1" destOrd="0" presId="urn:microsoft.com/office/officeart/2005/8/layout/vList4#3"/>
    <dgm:cxn modelId="{9FC2DF84-8531-4E7B-AE82-B8EFB2DC74F0}" type="presOf" srcId="{1906B097-F96E-4C38-8950-B4185E99ECA2}" destId="{61D81623-D9AE-4585-879D-C117CE69E8EA}" srcOrd="0" destOrd="1" presId="urn:microsoft.com/office/officeart/2005/8/layout/vList4#3"/>
    <dgm:cxn modelId="{D261DB3E-D1F6-4BB6-A420-001E4136D6BD}" type="presOf" srcId="{B5C96260-C19D-432B-8055-0E50A0BFBB08}" destId="{42117AE4-E9AE-40D5-A2EE-DF67D3E002D0}" srcOrd="1" destOrd="0" presId="urn:microsoft.com/office/officeart/2005/8/layout/vList4#3"/>
    <dgm:cxn modelId="{AC102063-3F7B-40DD-BEE1-1E4730CD472D}" type="presOf" srcId="{218CCF5C-01F6-44CD-92BC-53D4D4D72E56}" destId="{745C4690-B211-4628-9B51-39DB7175920E}" srcOrd="1" destOrd="1" presId="urn:microsoft.com/office/officeart/2005/8/layout/vList4#3"/>
    <dgm:cxn modelId="{130A9D09-ED48-4862-A9F6-AC3D44144C73}" type="presOf" srcId="{A018750E-FB68-43C6-8B3E-0F041FB1CE55}" destId="{71AFE08E-22B4-453D-B0B1-A7D73F6064BA}" srcOrd="0" destOrd="1" presId="urn:microsoft.com/office/officeart/2005/8/layout/vList4#3"/>
    <dgm:cxn modelId="{29962EB4-64C2-40BE-85BC-5351B90B320D}" srcId="{95ADB168-CD70-4C96-B216-8CED91B6DF3F}" destId="{BE4F8C61-0B02-484E-AF98-E7F952D5ADC5}" srcOrd="0" destOrd="0" parTransId="{1DFE883B-9899-4898-9D47-154C11A58C8F}" sibTransId="{1039C50E-B622-4A1D-92B5-079A2E384876}"/>
    <dgm:cxn modelId="{8F08EC0B-0050-4C36-8748-680BD0A2D13A}" srcId="{95ADB168-CD70-4C96-B216-8CED91B6DF3F}" destId="{B5C96260-C19D-432B-8055-0E50A0BFBB08}" srcOrd="2" destOrd="0" parTransId="{6A35B98B-A735-4902-8586-FEB4A90013D3}" sibTransId="{512D3BE1-3F95-4311-AF14-DCEF95D4F328}"/>
    <dgm:cxn modelId="{6D043AAD-F9D4-41DA-ABEC-62F4AD082B67}" type="presOf" srcId="{E8E97307-01A9-4010-95CB-0BEEE1FC6F68}" destId="{39432CA0-5073-4DB8-8EE8-142B1A1B6C0F}" srcOrd="0" destOrd="2" presId="urn:microsoft.com/office/officeart/2005/8/layout/vList4#3"/>
    <dgm:cxn modelId="{9B61B7CE-9C93-43F4-B9B7-34EA66683925}" type="presOf" srcId="{B5C96260-C19D-432B-8055-0E50A0BFBB08}" destId="{71AFE08E-22B4-453D-B0B1-A7D73F6064BA}" srcOrd="0" destOrd="0" presId="urn:microsoft.com/office/officeart/2005/8/layout/vList4#3"/>
    <dgm:cxn modelId="{04EB2C93-77C8-4FB7-8868-18E721EC073D}" type="presOf" srcId="{BE4F8C61-0B02-484E-AF98-E7F952D5ADC5}" destId="{61D81623-D9AE-4585-879D-C117CE69E8EA}" srcOrd="0" destOrd="0" presId="urn:microsoft.com/office/officeart/2005/8/layout/vList4#3"/>
    <dgm:cxn modelId="{F54F7E9C-E76E-4EFE-98CF-2DAB6A4C4B9C}" type="presOf" srcId="{E8E97307-01A9-4010-95CB-0BEEE1FC6F68}" destId="{745C4690-B211-4628-9B51-39DB7175920E}" srcOrd="1" destOrd="2" presId="urn:microsoft.com/office/officeart/2005/8/layout/vList4#3"/>
    <dgm:cxn modelId="{7DF31EC7-2284-4B3B-AD99-5AE6C3440948}" type="presOf" srcId="{1906B097-F96E-4C38-8950-B4185E99ECA2}" destId="{C92D4F76-CC95-4006-B5F9-476AEC8E8FF9}" srcOrd="1" destOrd="1" presId="urn:microsoft.com/office/officeart/2005/8/layout/vList4#3"/>
    <dgm:cxn modelId="{3C492E30-19F7-4988-B69F-2D1B8FF650B6}" type="presOf" srcId="{218CCF5C-01F6-44CD-92BC-53D4D4D72E56}" destId="{39432CA0-5073-4DB8-8EE8-142B1A1B6C0F}" srcOrd="0" destOrd="1" presId="urn:microsoft.com/office/officeart/2005/8/layout/vList4#3"/>
    <dgm:cxn modelId="{6FABA482-AA9D-4136-B75F-1988839E9D5A}" srcId="{BE4F8C61-0B02-484E-AF98-E7F952D5ADC5}" destId="{1906B097-F96E-4C38-8950-B4185E99ECA2}" srcOrd="0" destOrd="0" parTransId="{E1070B28-522C-48C6-9C9E-70A6B0510581}" sibTransId="{E535A2E5-E792-4899-849E-DB09E7D21826}"/>
    <dgm:cxn modelId="{14A878BB-B8AE-4087-B869-75EC1F5841EA}" srcId="{95ADB168-CD70-4C96-B216-8CED91B6DF3F}" destId="{A7F91F10-D732-47E8-87E6-C0EDB8F7A950}" srcOrd="1" destOrd="0" parTransId="{65B01B5D-4DF2-44BF-B4AC-7B1AB3881D34}" sibTransId="{C91EDB64-5880-402D-81C7-4022C08A84F7}"/>
    <dgm:cxn modelId="{9E6C8F25-C56B-4FA0-9BC6-F0450E5D2C07}" type="presOf" srcId="{95ADB168-CD70-4C96-B216-8CED91B6DF3F}" destId="{DE977B1D-4A7C-4A1E-B547-9FA6B6BE461A}" srcOrd="0" destOrd="0" presId="urn:microsoft.com/office/officeart/2005/8/layout/vList4#3"/>
    <dgm:cxn modelId="{1F544D6A-39F1-4BA0-A4B6-D24FC731048F}" srcId="{B5C96260-C19D-432B-8055-0E50A0BFBB08}" destId="{A018750E-FB68-43C6-8B3E-0F041FB1CE55}" srcOrd="0" destOrd="0" parTransId="{9F29372D-A890-429B-882F-0E54CC7C4DAD}" sibTransId="{0C968028-3488-466A-A946-4362D4A1B6AE}"/>
    <dgm:cxn modelId="{3A473B5D-C0D6-4322-B6D6-91C729EB6542}" type="presParOf" srcId="{DE977B1D-4A7C-4A1E-B547-9FA6B6BE461A}" destId="{DD4F2EE6-C478-4B0F-B4BF-93BC084462B1}" srcOrd="0" destOrd="0" presId="urn:microsoft.com/office/officeart/2005/8/layout/vList4#3"/>
    <dgm:cxn modelId="{F5F7BC58-C7C0-4A95-8E60-CF95C77B1F9A}" type="presParOf" srcId="{DD4F2EE6-C478-4B0F-B4BF-93BC084462B1}" destId="{61D81623-D9AE-4585-879D-C117CE69E8EA}" srcOrd="0" destOrd="0" presId="urn:microsoft.com/office/officeart/2005/8/layout/vList4#3"/>
    <dgm:cxn modelId="{662F0692-ECE1-4BD2-A1F1-9B78E9C917F0}" type="presParOf" srcId="{DD4F2EE6-C478-4B0F-B4BF-93BC084462B1}" destId="{9F079525-583A-4DC8-A7F2-75847C97D21E}" srcOrd="1" destOrd="0" presId="urn:microsoft.com/office/officeart/2005/8/layout/vList4#3"/>
    <dgm:cxn modelId="{9A402157-7529-433D-BF68-BD43943232DB}" type="presParOf" srcId="{DD4F2EE6-C478-4B0F-B4BF-93BC084462B1}" destId="{C92D4F76-CC95-4006-B5F9-476AEC8E8FF9}" srcOrd="2" destOrd="0" presId="urn:microsoft.com/office/officeart/2005/8/layout/vList4#3"/>
    <dgm:cxn modelId="{33EA5923-F209-42C8-902D-6D1DDA456079}" type="presParOf" srcId="{DE977B1D-4A7C-4A1E-B547-9FA6B6BE461A}" destId="{719FEEEB-A86B-47A6-B3C2-E76A77ADC352}" srcOrd="1" destOrd="0" presId="urn:microsoft.com/office/officeart/2005/8/layout/vList4#3"/>
    <dgm:cxn modelId="{1F551B15-BC9E-4292-8C59-D9EA869E11A4}" type="presParOf" srcId="{DE977B1D-4A7C-4A1E-B547-9FA6B6BE461A}" destId="{88E2C911-A234-4179-8CB7-2CAB0A8AB3C4}" srcOrd="2" destOrd="0" presId="urn:microsoft.com/office/officeart/2005/8/layout/vList4#3"/>
    <dgm:cxn modelId="{B27F8A1F-31F2-4DB4-8A7E-4A3085486593}" type="presParOf" srcId="{88E2C911-A234-4179-8CB7-2CAB0A8AB3C4}" destId="{39432CA0-5073-4DB8-8EE8-142B1A1B6C0F}" srcOrd="0" destOrd="0" presId="urn:microsoft.com/office/officeart/2005/8/layout/vList4#3"/>
    <dgm:cxn modelId="{4CB227EA-AFE5-4D83-9363-323190234608}" type="presParOf" srcId="{88E2C911-A234-4179-8CB7-2CAB0A8AB3C4}" destId="{F27F6CDB-5C15-424A-82C4-FDE859A1FF4E}" srcOrd="1" destOrd="0" presId="urn:microsoft.com/office/officeart/2005/8/layout/vList4#3"/>
    <dgm:cxn modelId="{988B7112-5C79-4549-B8E6-9A49A36D926F}" type="presParOf" srcId="{88E2C911-A234-4179-8CB7-2CAB0A8AB3C4}" destId="{745C4690-B211-4628-9B51-39DB7175920E}" srcOrd="2" destOrd="0" presId="urn:microsoft.com/office/officeart/2005/8/layout/vList4#3"/>
    <dgm:cxn modelId="{593F26C4-B659-4787-9A74-96DD890169DD}" type="presParOf" srcId="{DE977B1D-4A7C-4A1E-B547-9FA6B6BE461A}" destId="{B2B420D2-60A6-47AA-9926-F71350C7C08D}" srcOrd="3" destOrd="0" presId="urn:microsoft.com/office/officeart/2005/8/layout/vList4#3"/>
    <dgm:cxn modelId="{C1277B86-D602-4996-843F-9AAA874CD39D}" type="presParOf" srcId="{DE977B1D-4A7C-4A1E-B547-9FA6B6BE461A}" destId="{AF56EC34-FCED-427D-B784-16AFA194543E}" srcOrd="4" destOrd="0" presId="urn:microsoft.com/office/officeart/2005/8/layout/vList4#3"/>
    <dgm:cxn modelId="{417D3B51-7332-48F9-96C3-4D60D28ACE03}" type="presParOf" srcId="{AF56EC34-FCED-427D-B784-16AFA194543E}" destId="{71AFE08E-22B4-453D-B0B1-A7D73F6064BA}" srcOrd="0" destOrd="0" presId="urn:microsoft.com/office/officeart/2005/8/layout/vList4#3"/>
    <dgm:cxn modelId="{9E59D01D-0F4A-47D6-BACD-C5380CA1FD08}" type="presParOf" srcId="{AF56EC34-FCED-427D-B784-16AFA194543E}" destId="{F26EC4CA-2A4D-4AE3-8C91-F0CE199775CE}" srcOrd="1" destOrd="0" presId="urn:microsoft.com/office/officeart/2005/8/layout/vList4#3"/>
    <dgm:cxn modelId="{D72F2C24-4523-443C-92D1-1EFD7044DEED}" type="presParOf" srcId="{AF56EC34-FCED-427D-B784-16AFA194543E}" destId="{42117AE4-E9AE-40D5-A2EE-DF67D3E002D0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5A4083-5A38-4AA5-AF4E-163287E58B2C}">
      <dsp:nvSpPr>
        <dsp:cNvPr id="0" name=""/>
        <dsp:cNvSpPr/>
      </dsp:nvSpPr>
      <dsp:spPr>
        <a:xfrm>
          <a:off x="0" y="0"/>
          <a:ext cx="7992888" cy="1602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Connectivity, Long / Medium term Open Access Regulation</a:t>
          </a:r>
          <a:endParaRPr lang="en-US" sz="22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solidFill>
                <a:schemeClr val="bg1"/>
              </a:solidFill>
            </a:rPr>
            <a:t> Reduced operational risk for generators, Private and government  companies treated equally, improve market access  for generators   </a:t>
          </a:r>
          <a:endParaRPr lang="en-US" sz="1700" kern="1200" dirty="0">
            <a:solidFill>
              <a:schemeClr val="bg1"/>
            </a:solidFill>
          </a:endParaRPr>
        </a:p>
      </dsp:txBody>
      <dsp:txXfrm>
        <a:off x="1758838" y="0"/>
        <a:ext cx="6234049" cy="1602607"/>
      </dsp:txXfrm>
    </dsp:sp>
    <dsp:sp modelId="{149687E7-E0A4-43D5-AB95-107DBB7C2A8E}">
      <dsp:nvSpPr>
        <dsp:cNvPr id="0" name=""/>
        <dsp:cNvSpPr/>
      </dsp:nvSpPr>
      <dsp:spPr>
        <a:xfrm>
          <a:off x="301662" y="160260"/>
          <a:ext cx="1315773" cy="128208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34A547-C2A4-4763-9014-5C56CD6E7718}">
      <dsp:nvSpPr>
        <dsp:cNvPr id="0" name=""/>
        <dsp:cNvSpPr/>
      </dsp:nvSpPr>
      <dsp:spPr>
        <a:xfrm>
          <a:off x="0" y="1762868"/>
          <a:ext cx="7992888" cy="1602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Transmission Pricing Regulation </a:t>
          </a:r>
          <a:endParaRPr lang="en-US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solidFill>
                <a:schemeClr val="bg1"/>
              </a:solidFill>
            </a:rPr>
            <a:t>Sensitive to distance, direction and quantum as prescribed in the national tariff policy</a:t>
          </a: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Pan caking of transmission charges across region removed, level playing field for all in  competitive bidding  </a:t>
          </a:r>
          <a:endParaRPr lang="en-US" sz="1700" kern="1200" dirty="0"/>
        </a:p>
      </dsp:txBody>
      <dsp:txXfrm>
        <a:off x="1758838" y="1762868"/>
        <a:ext cx="6234049" cy="1602607"/>
      </dsp:txXfrm>
    </dsp:sp>
    <dsp:sp modelId="{07A02577-D1F6-4749-AC41-595493AA5079}">
      <dsp:nvSpPr>
        <dsp:cNvPr id="0" name=""/>
        <dsp:cNvSpPr/>
      </dsp:nvSpPr>
      <dsp:spPr>
        <a:xfrm flipH="1">
          <a:off x="301662" y="1923128"/>
          <a:ext cx="1315773" cy="128208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F8D9F2-719B-4136-95DC-909DE3B41CD1}">
      <dsp:nvSpPr>
        <dsp:cNvPr id="0" name=""/>
        <dsp:cNvSpPr/>
      </dsp:nvSpPr>
      <dsp:spPr>
        <a:xfrm>
          <a:off x="0" y="3525736"/>
          <a:ext cx="7992888" cy="1602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Renewable Tariff  Regulation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solidFill>
                <a:schemeClr val="bg1"/>
              </a:solidFill>
            </a:rPr>
            <a:t>Preferential tariff  for renewable energy to attract investment in renewable sector </a:t>
          </a:r>
          <a:endParaRPr lang="en-US" sz="1700" kern="1200" dirty="0">
            <a:solidFill>
              <a:schemeClr val="bg1"/>
            </a:solidFill>
          </a:endParaRPr>
        </a:p>
      </dsp:txBody>
      <dsp:txXfrm>
        <a:off x="1758838" y="3525736"/>
        <a:ext cx="6234049" cy="1602607"/>
      </dsp:txXfrm>
    </dsp:sp>
    <dsp:sp modelId="{750A2C06-DFB0-4FF7-B9FB-EB1C24626290}">
      <dsp:nvSpPr>
        <dsp:cNvPr id="0" name=""/>
        <dsp:cNvSpPr/>
      </dsp:nvSpPr>
      <dsp:spPr>
        <a:xfrm>
          <a:off x="301662" y="3685997"/>
          <a:ext cx="1315773" cy="128208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46426-E284-4B0F-9CCA-60D677F90C8C}">
      <dsp:nvSpPr>
        <dsp:cNvPr id="0" name=""/>
        <dsp:cNvSpPr/>
      </dsp:nvSpPr>
      <dsp:spPr>
        <a:xfrm>
          <a:off x="0" y="0"/>
          <a:ext cx="7992888" cy="1625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Power Market Regulation</a:t>
          </a:r>
          <a:endParaRPr lang="en-US" sz="25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Structured development of short term market , introduction of Power Exchanges, define market rules, and tradable products   </a:t>
          </a:r>
          <a:endParaRPr lang="en-US" sz="2000" kern="1200" dirty="0"/>
        </a:p>
      </dsp:txBody>
      <dsp:txXfrm>
        <a:off x="1761088" y="0"/>
        <a:ext cx="6231799" cy="1625110"/>
      </dsp:txXfrm>
    </dsp:sp>
    <dsp:sp modelId="{9AF85F2F-BFD7-419E-A195-CBEC458DF7F9}">
      <dsp:nvSpPr>
        <dsp:cNvPr id="0" name=""/>
        <dsp:cNvSpPr/>
      </dsp:nvSpPr>
      <dsp:spPr>
        <a:xfrm>
          <a:off x="195409" y="162511"/>
          <a:ext cx="1532780" cy="13000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5A4083-5A38-4AA5-AF4E-163287E58B2C}">
      <dsp:nvSpPr>
        <dsp:cNvPr id="0" name=""/>
        <dsp:cNvSpPr/>
      </dsp:nvSpPr>
      <dsp:spPr>
        <a:xfrm>
          <a:off x="0" y="1787621"/>
          <a:ext cx="7992888" cy="1625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bg1"/>
              </a:solidFill>
            </a:rPr>
            <a:t>Regulation on Grant of Transmission License </a:t>
          </a:r>
          <a:endParaRPr lang="en-US" sz="25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bg1"/>
              </a:solidFill>
            </a:rPr>
            <a:t>Introduced </a:t>
          </a:r>
          <a:r>
            <a:rPr lang="en-US" sz="2000" kern="1200" dirty="0" smtClean="0">
              <a:solidFill>
                <a:schemeClr val="bg1"/>
              </a:solidFill>
            </a:rPr>
            <a:t>competitive bidding in transmission 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1761088" y="1787621"/>
        <a:ext cx="6231799" cy="1625110"/>
      </dsp:txXfrm>
    </dsp:sp>
    <dsp:sp modelId="{149687E7-E0A4-43D5-AB95-107DBB7C2A8E}">
      <dsp:nvSpPr>
        <dsp:cNvPr id="0" name=""/>
        <dsp:cNvSpPr/>
      </dsp:nvSpPr>
      <dsp:spPr>
        <a:xfrm>
          <a:off x="303913" y="1950132"/>
          <a:ext cx="1315773" cy="13000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34A547-C2A4-4763-9014-5C56CD6E7718}">
      <dsp:nvSpPr>
        <dsp:cNvPr id="0" name=""/>
        <dsp:cNvSpPr/>
      </dsp:nvSpPr>
      <dsp:spPr>
        <a:xfrm>
          <a:off x="0" y="3575242"/>
          <a:ext cx="7992888" cy="1625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bg1"/>
              </a:solidFill>
            </a:rPr>
            <a:t>Renewable Energy Certificate Regulation</a:t>
          </a:r>
          <a:endParaRPr lang="en-US" sz="25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bg1"/>
              </a:solidFill>
            </a:rPr>
            <a:t>Helps renewable resource deficit states to meet their statutory RPO </a:t>
          </a:r>
          <a:endParaRPr lang="en-US" sz="20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bg1"/>
              </a:solidFill>
            </a:rPr>
            <a:t>Market mechanism for REC Trading </a:t>
          </a:r>
        </a:p>
      </dsp:txBody>
      <dsp:txXfrm>
        <a:off x="1761088" y="3575242"/>
        <a:ext cx="6231799" cy="1625110"/>
      </dsp:txXfrm>
    </dsp:sp>
    <dsp:sp modelId="{07A02577-D1F6-4749-AC41-595493AA5079}">
      <dsp:nvSpPr>
        <dsp:cNvPr id="0" name=""/>
        <dsp:cNvSpPr/>
      </dsp:nvSpPr>
      <dsp:spPr>
        <a:xfrm flipH="1">
          <a:off x="303913" y="3737753"/>
          <a:ext cx="1315773" cy="13000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81623-D9AE-4585-879D-C117CE69E8EA}">
      <dsp:nvSpPr>
        <dsp:cNvPr id="0" name=""/>
        <dsp:cNvSpPr/>
      </dsp:nvSpPr>
      <dsp:spPr>
        <a:xfrm>
          <a:off x="0" y="0"/>
          <a:ext cx="7992888" cy="15351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Regulation of Power Supply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Payment Security Mechanism for generators &amp; transmission companies </a:t>
          </a:r>
        </a:p>
      </dsp:txBody>
      <dsp:txXfrm>
        <a:off x="1752087" y="0"/>
        <a:ext cx="6240800" cy="1535100"/>
      </dsp:txXfrm>
    </dsp:sp>
    <dsp:sp modelId="{9F079525-583A-4DC8-A7F2-75847C97D21E}">
      <dsp:nvSpPr>
        <dsp:cNvPr id="0" name=""/>
        <dsp:cNvSpPr/>
      </dsp:nvSpPr>
      <dsp:spPr>
        <a:xfrm>
          <a:off x="153509" y="153510"/>
          <a:ext cx="1598577" cy="122808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432CA0-5073-4DB8-8EE8-142B1A1B6C0F}">
      <dsp:nvSpPr>
        <dsp:cNvPr id="0" name=""/>
        <dsp:cNvSpPr/>
      </dsp:nvSpPr>
      <dsp:spPr>
        <a:xfrm>
          <a:off x="0" y="1688610"/>
          <a:ext cx="7992888" cy="15351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Unscheduled Interchange Regulation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bg1"/>
              </a:solidFill>
            </a:rPr>
            <a:t>Tighten frequency to improve quality of power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bg1"/>
              </a:solidFill>
            </a:rPr>
            <a:t>Help in absorbing intermittent renewable power   </a:t>
          </a:r>
        </a:p>
      </dsp:txBody>
      <dsp:txXfrm>
        <a:off x="1752087" y="1688610"/>
        <a:ext cx="6240800" cy="1535100"/>
      </dsp:txXfrm>
    </dsp:sp>
    <dsp:sp modelId="{F27F6CDB-5C15-424A-82C4-FDE859A1FF4E}">
      <dsp:nvSpPr>
        <dsp:cNvPr id="0" name=""/>
        <dsp:cNvSpPr/>
      </dsp:nvSpPr>
      <dsp:spPr>
        <a:xfrm>
          <a:off x="153509" y="1842120"/>
          <a:ext cx="1598577" cy="122808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FE08E-22B4-453D-B0B1-A7D73F6064BA}">
      <dsp:nvSpPr>
        <dsp:cNvPr id="0" name=""/>
        <dsp:cNvSpPr/>
      </dsp:nvSpPr>
      <dsp:spPr>
        <a:xfrm>
          <a:off x="0" y="3377220"/>
          <a:ext cx="7992888" cy="15351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Regulatory Approval to Central Transmission Utility for network augmentation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bg1"/>
              </a:solidFill>
            </a:rPr>
            <a:t>Augment  transmission along with generation</a:t>
          </a:r>
        </a:p>
      </dsp:txBody>
      <dsp:txXfrm>
        <a:off x="1752087" y="3377220"/>
        <a:ext cx="6240800" cy="1535100"/>
      </dsp:txXfrm>
    </dsp:sp>
    <dsp:sp modelId="{F26EC4CA-2A4D-4AE3-8C91-F0CE199775CE}">
      <dsp:nvSpPr>
        <dsp:cNvPr id="0" name=""/>
        <dsp:cNvSpPr/>
      </dsp:nvSpPr>
      <dsp:spPr>
        <a:xfrm>
          <a:off x="153509" y="3530729"/>
          <a:ext cx="1598577" cy="122808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164" cy="4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43" tIns="45171" rIns="90343" bIns="45171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062" y="0"/>
            <a:ext cx="2918164" cy="4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43" tIns="45171" rIns="90343" bIns="4517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1388"/>
            <a:ext cx="2918164" cy="49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43" tIns="45171" rIns="90343" bIns="45171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062" y="9371388"/>
            <a:ext cx="2918164" cy="49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43" tIns="45171" rIns="90343" bIns="4517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547299-9A61-4FDA-9564-DBB75D2528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623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164" cy="4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l" defTabSz="914407">
              <a:defRPr sz="1200"/>
            </a:lvl1pPr>
          </a:lstStyle>
          <a:p>
            <a:pPr>
              <a:defRPr/>
            </a:pPr>
            <a:endParaRPr lang="en-I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062" y="0"/>
            <a:ext cx="2918164" cy="4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r" defTabSz="914407">
              <a:defRPr sz="1200"/>
            </a:lvl1pPr>
          </a:lstStyle>
          <a:p>
            <a:pPr>
              <a:defRPr/>
            </a:pPr>
            <a:endParaRPr lang="en-IN" dirty="0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236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423" y="4686542"/>
            <a:ext cx="5388918" cy="443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IN" noProof="0" smtClean="0"/>
              <a:t>Click to edit Master text styles</a:t>
            </a:r>
          </a:p>
          <a:p>
            <a:pPr lvl="1"/>
            <a:r>
              <a:rPr lang="en-IN" noProof="0" smtClean="0"/>
              <a:t>Second level</a:t>
            </a:r>
          </a:p>
          <a:p>
            <a:pPr lvl="2"/>
            <a:r>
              <a:rPr lang="en-IN" noProof="0" smtClean="0"/>
              <a:t>Third level</a:t>
            </a:r>
          </a:p>
          <a:p>
            <a:pPr lvl="3"/>
            <a:r>
              <a:rPr lang="en-IN" noProof="0" smtClean="0"/>
              <a:t>Fourth level</a:t>
            </a:r>
          </a:p>
          <a:p>
            <a:pPr lvl="4"/>
            <a:r>
              <a:rPr lang="en-IN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1388"/>
            <a:ext cx="2918164" cy="49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l" defTabSz="914407">
              <a:defRPr sz="1200"/>
            </a:lvl1pPr>
          </a:lstStyle>
          <a:p>
            <a:pPr>
              <a:defRPr/>
            </a:pPr>
            <a:endParaRPr lang="en-IN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062" y="9371388"/>
            <a:ext cx="2918164" cy="49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 defTabSz="914407">
              <a:defRPr sz="1200"/>
            </a:lvl1pPr>
          </a:lstStyle>
          <a:p>
            <a:pPr>
              <a:defRPr/>
            </a:pPr>
            <a:fld id="{3EBA0785-580E-4875-BD6E-65F14E095869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65150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ACB8E1-3797-4A2D-BACE-83349D3A9DE3}" type="slidenum">
              <a:rPr lang="en-IN" smtClean="0"/>
              <a:pPr/>
              <a:t>1</a:t>
            </a:fld>
            <a:endParaRPr lang="en-IN" dirty="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3268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65910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6992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89D917-F3B9-4953-A61D-2F22C5F140FC}" type="slidenum">
              <a:rPr lang="en-IN" smtClean="0"/>
              <a:pPr/>
              <a:t>12</a:t>
            </a:fld>
            <a:endParaRPr lang="en-IN" dirty="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7530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25522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96561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51280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9AEEC-12CE-4C56-92D3-4674D1B20AF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524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FA9480-F112-4FEC-B576-7A3A708944BD}" type="slidenum">
              <a:rPr lang="en-IN" smtClean="0"/>
              <a:pPr/>
              <a:t>17</a:t>
            </a:fld>
            <a:endParaRPr lang="en-IN" dirty="0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1305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D60FCE-987D-46CB-BEE3-9997B25475C0}" type="slidenum">
              <a:rPr lang="en-IN" smtClean="0"/>
              <a:pPr/>
              <a:t>2</a:t>
            </a:fld>
            <a:endParaRPr lang="en-IN" dirty="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16291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3893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 txBox="1">
            <a:spLocks noGrp="1" noChangeArrowheads="1"/>
          </p:cNvSpPr>
          <p:nvPr/>
        </p:nvSpPr>
        <p:spPr bwMode="auto">
          <a:xfrm>
            <a:off x="3816323" y="1"/>
            <a:ext cx="2919441" cy="49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31" tIns="47865" rIns="95731" bIns="47865"/>
          <a:lstStyle/>
          <a:p>
            <a:pPr algn="r" defTabSz="955675"/>
            <a:fld id="{E7E49E59-A2D1-4208-855D-CCED0922945B}" type="datetime4">
              <a:rPr lang="en-US" sz="1200">
                <a:latin typeface="Times New Roman" pitchFamily="18" charset="0"/>
              </a:rPr>
              <a:pPr algn="r" defTabSz="955675"/>
              <a:t>June 27, 2014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0723" name="Rectangle 6"/>
          <p:cNvSpPr txBox="1">
            <a:spLocks noGrp="1" noChangeArrowheads="1"/>
          </p:cNvSpPr>
          <p:nvPr/>
        </p:nvSpPr>
        <p:spPr bwMode="auto">
          <a:xfrm>
            <a:off x="0" y="9374524"/>
            <a:ext cx="2919441" cy="49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31" tIns="47865" rIns="95731" bIns="47865" anchor="b"/>
          <a:lstStyle/>
          <a:p>
            <a:pPr defTabSz="955675"/>
            <a:r>
              <a:rPr lang="en-US" sz="1200">
                <a:latin typeface="Times New Roman" pitchFamily="18" charset="0"/>
              </a:rPr>
              <a:t>NRLDC</a:t>
            </a:r>
          </a:p>
        </p:txBody>
      </p:sp>
      <p:sp>
        <p:nvSpPr>
          <p:cNvPr id="30724" name="Rectangle 7"/>
          <p:cNvSpPr txBox="1">
            <a:spLocks noGrp="1" noChangeArrowheads="1"/>
          </p:cNvSpPr>
          <p:nvPr/>
        </p:nvSpPr>
        <p:spPr bwMode="auto">
          <a:xfrm>
            <a:off x="3816323" y="9374524"/>
            <a:ext cx="2919441" cy="49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31" tIns="47865" rIns="95731" bIns="47865" anchor="b"/>
          <a:lstStyle/>
          <a:p>
            <a:pPr algn="r" defTabSz="955675"/>
            <a:fld id="{BF1FABB4-59BA-4245-9E7B-99A0984CE074}" type="slidenum">
              <a:rPr lang="en-US" sz="1200">
                <a:latin typeface="Times New Roman" pitchFamily="18" charset="0"/>
              </a:rPr>
              <a:pPr algn="r" defTabSz="955675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072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75" y="742950"/>
            <a:ext cx="4927600" cy="3697288"/>
          </a:xfrm>
          <a:ln/>
        </p:spPr>
      </p:sp>
      <p:sp>
        <p:nvSpPr>
          <p:cNvPr id="3072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98408" y="4683871"/>
            <a:ext cx="4938949" cy="4439671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5731" tIns="47865" rIns="95731" bIns="47865"/>
          <a:lstStyle/>
          <a:p>
            <a:pPr algn="just" eaLnBrk="1" hangingPunct="1"/>
            <a:r>
              <a:rPr lang="en-GB" b="1" smtClean="0">
                <a:cs typeface="Times New Roman" pitchFamily="18" charset="0"/>
              </a:rPr>
              <a:t>SLIDE-1:	ALL INDIA POWER MAP</a:t>
            </a:r>
            <a:endParaRPr lang="en-GB" smtClean="0">
              <a:cs typeface="Times New Roman" pitchFamily="18" charset="0"/>
            </a:endParaRPr>
          </a:p>
          <a:p>
            <a:pPr algn="just" eaLnBrk="1" hangingPunct="1"/>
            <a:r>
              <a:rPr lang="en-GB" smtClean="0">
                <a:latin typeface="Symbol" pitchFamily="18" charset="2"/>
                <a:cs typeface="Times New Roman" pitchFamily="18" charset="0"/>
              </a:rPr>
              <a:t>·</a:t>
            </a:r>
            <a:r>
              <a:rPr lang="en-GB" smtClean="0">
                <a:cs typeface="Times New Roman" pitchFamily="18" charset="0"/>
              </a:rPr>
              <a:t>       </a:t>
            </a:r>
            <a:r>
              <a:rPr lang="en-GB" b="1" smtClean="0">
                <a:cs typeface="Times New Roman" pitchFamily="18" charset="0"/>
              </a:rPr>
              <a:t>Sir, this picture shows the extra high voltage transmission network in India</a:t>
            </a:r>
            <a:endParaRPr lang="en-GB" smtClean="0">
              <a:cs typeface="Times New Roman" pitchFamily="18" charset="0"/>
            </a:endParaRPr>
          </a:p>
          <a:p>
            <a:pPr algn="just" eaLnBrk="1" hangingPunct="1"/>
            <a:r>
              <a:rPr lang="en-GB" smtClean="0">
                <a:latin typeface="Symbol" pitchFamily="18" charset="2"/>
                <a:cs typeface="Times New Roman" pitchFamily="18" charset="0"/>
              </a:rPr>
              <a:t>·</a:t>
            </a:r>
            <a:r>
              <a:rPr lang="en-GB" smtClean="0">
                <a:cs typeface="Times New Roman" pitchFamily="18" charset="0"/>
              </a:rPr>
              <a:t>       </a:t>
            </a:r>
            <a:r>
              <a:rPr lang="en-GB" b="1" smtClean="0">
                <a:cs typeface="Times New Roman" pitchFamily="18" charset="0"/>
              </a:rPr>
              <a:t>Yellow colour depicts 765 kV lines</a:t>
            </a:r>
            <a:endParaRPr lang="en-GB" smtClean="0">
              <a:cs typeface="Times New Roman" pitchFamily="18" charset="0"/>
            </a:endParaRPr>
          </a:p>
          <a:p>
            <a:pPr algn="just" eaLnBrk="1" hangingPunct="1"/>
            <a:r>
              <a:rPr lang="en-GB" smtClean="0">
                <a:latin typeface="Symbol" pitchFamily="18" charset="2"/>
                <a:cs typeface="Times New Roman" pitchFamily="18" charset="0"/>
              </a:rPr>
              <a:t>·</a:t>
            </a:r>
            <a:r>
              <a:rPr lang="en-GB" smtClean="0">
                <a:cs typeface="Times New Roman" pitchFamily="18" charset="0"/>
              </a:rPr>
              <a:t>       </a:t>
            </a:r>
            <a:r>
              <a:rPr lang="en-GB" b="1" smtClean="0">
                <a:cs typeface="Times New Roman" pitchFamily="18" charset="0"/>
              </a:rPr>
              <a:t>Red colour depicts 400 kV lines and </a:t>
            </a:r>
            <a:endParaRPr lang="en-GB" smtClean="0">
              <a:cs typeface="Times New Roman" pitchFamily="18" charset="0"/>
            </a:endParaRPr>
          </a:p>
          <a:p>
            <a:pPr eaLnBrk="1" hangingPunct="1"/>
            <a:r>
              <a:rPr lang="en-GB" b="1" smtClean="0">
                <a:cs typeface="Times New Roman" pitchFamily="18" charset="0"/>
              </a:rPr>
              <a:t>Purple colour shows plus-minus 500 kV HVDC lines </a:t>
            </a:r>
            <a:endParaRPr lang="en-US" b="1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760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B787B2-CBF2-4605-8835-3F545FA780E0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57907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4491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6277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EDA2CE-F142-4C4E-A594-5CE58624DEBF}" type="slidenum">
              <a:rPr lang="en-IN" smtClean="0"/>
              <a:pPr/>
              <a:t>8</a:t>
            </a:fld>
            <a:endParaRPr lang="en-IN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8908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65261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11" Type="http://schemas.openxmlformats.org/officeDocument/2006/relationships/image" Target="../media/image8.jpeg"/><Relationship Id="rId5" Type="http://schemas.openxmlformats.org/officeDocument/2006/relationships/image" Target="../media/image1.png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44450" y="2393950"/>
          <a:ext cx="907732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Image" r:id="rId3" imgW="10209524" imgH="1815873" progId="">
                  <p:embed/>
                </p:oleObj>
              </mc:Choice>
              <mc:Fallback>
                <p:oleObj name="Image" r:id="rId3" imgW="10209524" imgH="1815873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" y="2393950"/>
                        <a:ext cx="9077325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4925" y="4292600"/>
            <a:ext cx="9074150" cy="2520950"/>
            <a:chOff x="0" y="2640"/>
            <a:chExt cx="5760" cy="1680"/>
          </a:xfrm>
        </p:grpSpPr>
        <p:sp>
          <p:nvSpPr>
            <p:cNvPr id="6" name="Rectangle 17"/>
            <p:cNvSpPr>
              <a:spLocks noChangeArrowheads="1"/>
            </p:cNvSpPr>
            <p:nvPr/>
          </p:nvSpPr>
          <p:spPr bwMode="gray">
            <a:xfrm>
              <a:off x="0" y="2640"/>
              <a:ext cx="5760" cy="168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gray">
            <a:xfrm>
              <a:off x="0" y="2640"/>
              <a:ext cx="5760" cy="96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IN" dirty="0"/>
            </a:p>
          </p:txBody>
        </p:sp>
      </p:grp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34925" y="44450"/>
            <a:ext cx="9074150" cy="2282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dirty="0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-4763" y="0"/>
            <a:ext cx="9148763" cy="6856413"/>
            <a:chOff x="-3" y="0"/>
            <a:chExt cx="5763" cy="4319"/>
          </a:xfrm>
        </p:grpSpPr>
        <p:sp>
          <p:nvSpPr>
            <p:cNvPr id="10" name="AutoShape 21"/>
            <p:cNvSpPr>
              <a:spLocks noChangeArrowheads="1"/>
            </p:cNvSpPr>
            <p:nvPr/>
          </p:nvSpPr>
          <p:spPr bwMode="gray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gray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gray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gray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gray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2482850" y="2895600"/>
            <a:ext cx="2698750" cy="1041400"/>
            <a:chOff x="1610" y="1965"/>
            <a:chExt cx="1700" cy="656"/>
          </a:xfrm>
        </p:grpSpPr>
        <p:pic>
          <p:nvPicPr>
            <p:cNvPr id="16" name="Picture 27" descr="Untitled-1 cop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2426" y="1965"/>
              <a:ext cx="590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8" descr="Untitled-1 cop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061" y="2372"/>
              <a:ext cx="249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9" descr="Untitled-1 cop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1610" y="2237"/>
              <a:ext cx="363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ltGray">
          <a:xfrm>
            <a:off x="762000" y="990600"/>
            <a:ext cx="7772400" cy="10668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1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7A8E70-B2A2-4D05-8F13-27E789890A6B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3162312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IN" dirty="0"/>
          </a:p>
        </p:txBody>
      </p:sp>
      <p:pic>
        <p:nvPicPr>
          <p:cNvPr id="23" name="Picture 22" descr="images (1)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71465" y="2395537"/>
            <a:ext cx="1714480" cy="1819281"/>
          </a:xfrm>
          <a:prstGeom prst="rect">
            <a:avLst/>
          </a:prstGeom>
        </p:spPr>
      </p:pic>
      <p:pic>
        <p:nvPicPr>
          <p:cNvPr id="24" name="Picture 23" descr="2003626112556_546.jp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1785919" y="2391508"/>
            <a:ext cx="1424235" cy="1818000"/>
          </a:xfrm>
          <a:prstGeom prst="rect">
            <a:avLst/>
          </a:prstGeom>
        </p:spPr>
      </p:pic>
      <p:pic>
        <p:nvPicPr>
          <p:cNvPr id="25" name="Picture 24" descr="Annual_Report_2008-09_English.jp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222375" y="2383963"/>
            <a:ext cx="1917435" cy="1857387"/>
          </a:xfrm>
          <a:prstGeom prst="rect">
            <a:avLst/>
          </a:prstGeom>
        </p:spPr>
      </p:pic>
      <p:pic>
        <p:nvPicPr>
          <p:cNvPr id="26" name="Picture 25" descr="Solar_Power_Station.jp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7309842" y="2390774"/>
            <a:ext cx="1757958" cy="1819275"/>
          </a:xfrm>
          <a:prstGeom prst="rect">
            <a:avLst/>
          </a:prstGeom>
        </p:spPr>
      </p:pic>
      <p:pic>
        <p:nvPicPr>
          <p:cNvPr id="27" name="Picture 26" descr="turbines-water.jp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5117282" y="2395800"/>
            <a:ext cx="2201500" cy="181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1CEBA-5118-4EAF-9445-ECBB69B249FE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E0A9A-1ECA-4D86-9AFA-B62E3ADBC7B6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6629400" cy="868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49825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  <a:endParaRPr lang="en-IN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7CFB8-E286-41E9-B8FC-088E597B0F3F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68313" y="6453188"/>
            <a:ext cx="8496300" cy="0"/>
          </a:xfrm>
          <a:prstGeom prst="line">
            <a:avLst/>
          </a:prstGeom>
          <a:noFill/>
          <a:ln w="3175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68313" y="908050"/>
            <a:ext cx="8496300" cy="0"/>
          </a:xfrm>
          <a:prstGeom prst="line">
            <a:avLst/>
          </a:prstGeom>
          <a:noFill/>
          <a:ln w="3175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44462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9"/>
            <a:ext cx="404446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338" y="3938589"/>
            <a:ext cx="404446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F6C57-720C-4AC7-8029-1558B092D353}" type="datetime1">
              <a:rPr lang="en-US" smtClean="0"/>
              <a:pPr>
                <a:defRPr/>
              </a:pPr>
              <a:t>6/27/2014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0EEC1-BC0E-4BED-98AB-5370F5B4C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7740C-A3F5-411C-B959-6F5B6BA7F1E6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3305188" cy="3810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D1812-F794-42F4-8E8B-1C5D5B9E8C0E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A27BA-8284-42DA-839A-03308E3C3CAB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1F527-959A-47F1-9FCD-9A84FD50E970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953CF-9DB9-4D6E-AFAE-55C0B0C41716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B9673-7879-491F-8B38-88C0D946F517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587A6-6F8B-4288-AD56-E0B77B5084B2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EE857-0296-4745-8AE0-0A0932C7B969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357166"/>
            <a:ext cx="9156700" cy="911225"/>
            <a:chOff x="-1" y="196"/>
            <a:chExt cx="5768" cy="635"/>
          </a:xfrm>
        </p:grpSpPr>
        <p:sp>
          <p:nvSpPr>
            <p:cNvPr id="1036" name="Rectangle 12"/>
            <p:cNvSpPr>
              <a:spLocks noChangeArrowheads="1"/>
            </p:cNvSpPr>
            <p:nvPr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 flipH="1" flipV="1">
              <a:off x="2265" y="196"/>
              <a:ext cx="3497" cy="226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-1" y="514"/>
              <a:ext cx="3702" cy="311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IN" dirty="0"/>
            </a:p>
          </p:txBody>
        </p:sp>
      </p:grpSp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0"/>
            <a:ext cx="9144000" cy="24130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12700" y="1235075"/>
            <a:ext cx="9132888" cy="158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dirty="0"/>
          </a:p>
        </p:txBody>
      </p:sp>
      <p:pic>
        <p:nvPicPr>
          <p:cNvPr id="3077" name="Picture 17" descr="Untitled-1 cop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252413" y="382588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Untitled-1 copy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973138" y="765175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676400" y="274638"/>
            <a:ext cx="66294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IN" smtClean="0"/>
          </a:p>
        </p:txBody>
      </p:sp>
      <p:sp>
        <p:nvSpPr>
          <p:cNvPr id="30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fld id="{219C8423-51CD-4537-85FF-A7B70F1BE91A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36080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</p:sldLayoutIdLst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pramoddeo@hotmail.com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gif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7744" y="357166"/>
            <a:ext cx="6624736" cy="1644661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3200" dirty="0" smtClean="0"/>
              <a:t>Cross-border Power Trade Agreements </a:t>
            </a:r>
            <a:endParaRPr lang="en-US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4437112"/>
            <a:ext cx="8640960" cy="36004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</a:pPr>
            <a:r>
              <a:rPr lang="en-US" sz="2000" dirty="0" smtClean="0"/>
              <a:t>Dr Pramod Deo</a:t>
            </a:r>
          </a:p>
          <a:p>
            <a:pPr algn="r" eaLnBrk="1" hangingPunct="1">
              <a:lnSpc>
                <a:spcPct val="90000"/>
              </a:lnSpc>
            </a:pPr>
            <a:r>
              <a:rPr lang="en-US" sz="2000" dirty="0" smtClean="0"/>
              <a:t>Ex Chairperson</a:t>
            </a:r>
          </a:p>
          <a:p>
            <a:pPr algn="r" eaLnBrk="1" hangingPunct="1">
              <a:lnSpc>
                <a:spcPct val="90000"/>
              </a:lnSpc>
            </a:pPr>
            <a:r>
              <a:rPr lang="en-US" sz="2000" dirty="0" smtClean="0"/>
              <a:t>Central Electricity Regulatory Commission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89323B-02C3-485C-9B77-D05D02B5E4A8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835696" y="6156012"/>
            <a:ext cx="5616624" cy="36933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sz="1600" dirty="0">
                <a:solidFill>
                  <a:schemeClr val="tx2"/>
                </a:solidFill>
                <a:latin typeface="Constantia" pitchFamily="18" charset="0"/>
              </a:rPr>
              <a:t>  </a:t>
            </a:r>
            <a:r>
              <a:rPr lang="en-US" sz="1600" dirty="0" smtClean="0">
                <a:solidFill>
                  <a:schemeClr val="tx2"/>
                </a:solidFill>
                <a:latin typeface="Constantia" pitchFamily="18" charset="0"/>
              </a:rPr>
              <a:t>Short Term Market though 9 %, is a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$</a:t>
            </a: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3.18 </a:t>
            </a:r>
            <a:r>
              <a:rPr lang="en-US" sz="1600" dirty="0" smtClean="0">
                <a:solidFill>
                  <a:schemeClr val="tx2"/>
                </a:solidFill>
                <a:latin typeface="Constantia" pitchFamily="18" charset="0"/>
              </a:rPr>
              <a:t>Billion Market</a:t>
            </a:r>
            <a:endParaRPr lang="en-US" sz="1600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08304" y="6488668"/>
            <a:ext cx="1443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(1$=61 INR) 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 bwMode="gray">
          <a:xfrm>
            <a:off x="1259632" y="404664"/>
            <a:ext cx="7637512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Short Term Price and Volume Trends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60432" y="6237312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53359"/>
              </p:ext>
            </p:extLst>
          </p:nvPr>
        </p:nvGraphicFramePr>
        <p:xfrm>
          <a:off x="251521" y="1340768"/>
          <a:ext cx="8784978" cy="4608513"/>
        </p:xfrm>
        <a:graphic>
          <a:graphicData uri="http://schemas.openxmlformats.org/drawingml/2006/table">
            <a:tbl>
              <a:tblPr/>
              <a:tblGrid>
                <a:gridCol w="1126840"/>
                <a:gridCol w="1126840"/>
                <a:gridCol w="914671"/>
                <a:gridCol w="1080120"/>
                <a:gridCol w="1008112"/>
                <a:gridCol w="1080120"/>
                <a:gridCol w="936104"/>
                <a:gridCol w="792088"/>
                <a:gridCol w="720083"/>
              </a:tblGrid>
              <a:tr h="63541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Year</a:t>
                      </a:r>
                    </a:p>
                  </a:txBody>
                  <a:tcPr marL="7081" marR="7081" marT="70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Trader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Power Exchange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Size of Market through Traders ($Billion)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Size of Market through Exchanges ($Billion )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Size of Short Term Market Excluding UI ($Billion)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Volume (BU) (Trader+PX)</a:t>
                      </a:r>
                    </a:p>
                  </a:txBody>
                  <a:tcPr marL="7081" marR="7081" marT="70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2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Volume</a:t>
                      </a:r>
                    </a:p>
                    <a:p>
                      <a:pPr algn="ctr" rtl="0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 Billion Units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Trader Price</a:t>
                      </a:r>
                    </a:p>
                  </a:txBody>
                  <a:tcPr marL="7081" marR="7081" marT="70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Volume</a:t>
                      </a:r>
                    </a:p>
                    <a:p>
                      <a:pPr algn="ctr" rtl="0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 Billion Units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Power Exchange Price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66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($/</a:t>
                      </a: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Mwh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  </a:t>
                      </a:r>
                    </a:p>
                  </a:txBody>
                  <a:tcPr marL="7081" marR="7081" marT="70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($/</a:t>
                      </a: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Mwh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 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6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2008-09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21.42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119.51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2.77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122.73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2.90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92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2009-10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26.82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86.16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7.086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81.30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2.31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2.89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33.9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4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2010-11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27.7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78.53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15.52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56.45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3.05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43.2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92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2011-12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35.84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68.52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15.54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58.57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3.37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51.4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92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2012-13 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36.1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70.99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23.5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60.16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3.98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59.7</a:t>
                      </a: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6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2013-14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  <a:p>
                      <a:pPr algn="ctr" rtl="0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(till Jan 2014)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69.81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46.99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53.82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1" marR="7081" marT="7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3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1357290" y="357166"/>
            <a:ext cx="6948510" cy="78583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Volume of Electricity Transacted through Trading Licensees and Power Exchanges(inter-state transactions)</a:t>
            </a:r>
            <a: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IN" sz="2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20583" y="5951930"/>
            <a:ext cx="3495633" cy="36933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CAGR of  17.3 %  over last 5 years </a:t>
            </a:r>
            <a:endParaRPr lang="en-US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D1327D-C332-455C-9406-EF4EAD2A6723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3" name="TextBox 12"/>
          <p:cNvSpPr txBox="1"/>
          <p:nvPr/>
        </p:nvSpPr>
        <p:spPr>
          <a:xfrm>
            <a:off x="8244408" y="63093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438684814"/>
              </p:ext>
            </p:extLst>
          </p:nvPr>
        </p:nvGraphicFramePr>
        <p:xfrm>
          <a:off x="714348" y="1714488"/>
          <a:ext cx="7572428" cy="3874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28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428604"/>
            <a:ext cx="7712589" cy="1470025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600" dirty="0" smtClean="0"/>
              <a:t>Recent Regulatory Initiatives and Outcomes </a:t>
            </a:r>
            <a:endParaRPr lang="en-IN" sz="4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611560" y="1397000"/>
          <a:ext cx="7992888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1054912" y="182528"/>
            <a:ext cx="7416824" cy="868362"/>
          </a:xfrm>
        </p:spPr>
        <p:txBody>
          <a:bodyPr/>
          <a:lstStyle/>
          <a:p>
            <a:r>
              <a:rPr lang="en-US" sz="2800" dirty="0" smtClean="0"/>
              <a:t>New Regulations introduced in last two years  </a:t>
            </a:r>
            <a:endParaRPr lang="en-US" sz="280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0E7370-DA77-4D4B-87B8-74CFC837A132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2" name="TextBox 11"/>
          <p:cNvSpPr txBox="1"/>
          <p:nvPr/>
        </p:nvSpPr>
        <p:spPr>
          <a:xfrm>
            <a:off x="8495928" y="63093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1665059"/>
              </p:ext>
            </p:extLst>
          </p:nvPr>
        </p:nvGraphicFramePr>
        <p:xfrm>
          <a:off x="611560" y="1397000"/>
          <a:ext cx="7992888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/>
          <p:cNvSpPr txBox="1">
            <a:spLocks/>
          </p:cNvSpPr>
          <p:nvPr/>
        </p:nvSpPr>
        <p:spPr bwMode="gray">
          <a:xfrm>
            <a:off x="1054912" y="182528"/>
            <a:ext cx="7416824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New Regulations introduced in last two years  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531592"/>
            <a:ext cx="2133600" cy="244475"/>
          </a:xfrm>
        </p:spPr>
        <p:txBody>
          <a:bodyPr/>
          <a:lstStyle/>
          <a:p>
            <a:pPr>
              <a:defRPr/>
            </a:pPr>
            <a:fld id="{A1F68AAB-0A1D-4B5E-8B49-A0757FAF6F67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2" name="TextBox 11"/>
          <p:cNvSpPr txBox="1"/>
          <p:nvPr/>
        </p:nvSpPr>
        <p:spPr>
          <a:xfrm>
            <a:off x="8495928" y="63093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611560" y="1397000"/>
          <a:ext cx="799288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6"/>
          <p:cNvSpPr>
            <a:spLocks noGrp="1"/>
          </p:cNvSpPr>
          <p:nvPr>
            <p:ph type="title" idx="4294967295"/>
          </p:nvPr>
        </p:nvSpPr>
        <p:spPr>
          <a:xfrm>
            <a:off x="1054912" y="182528"/>
            <a:ext cx="7416824" cy="868362"/>
          </a:xfrm>
        </p:spPr>
        <p:txBody>
          <a:bodyPr/>
          <a:lstStyle/>
          <a:p>
            <a:r>
              <a:rPr lang="en-US" sz="2800" dirty="0" smtClean="0"/>
              <a:t>New Regulations introduced in last two years  </a:t>
            </a:r>
            <a:endParaRPr lang="en-US" sz="280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E470F-3B66-458D-83F3-F46216BE30ED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2" name="TextBox 11"/>
          <p:cNvSpPr txBox="1"/>
          <p:nvPr/>
        </p:nvSpPr>
        <p:spPr>
          <a:xfrm>
            <a:off x="8388424" y="64886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188640"/>
            <a:ext cx="8812212" cy="99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Daily Maximum  &amp; Minimum  Frequency in Interstate Grid </a:t>
            </a:r>
            <a:br>
              <a:rPr lang="en-US" sz="2400" dirty="0" smtClean="0"/>
            </a:br>
            <a:r>
              <a:rPr lang="en-US" sz="2400" dirty="0" smtClean="0"/>
              <a:t>(1998 onwards)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2725" y="1341438"/>
            <a:ext cx="1357313" cy="366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Maximum</a:t>
            </a:r>
            <a:endParaRPr lang="en-IN" dirty="0"/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>
          <a:xfrm rot="5400000">
            <a:off x="5427662" y="1997076"/>
            <a:ext cx="773113" cy="365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8892480" cy="518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Line 12"/>
          <p:cNvSpPr>
            <a:spLocks noChangeShapeType="1"/>
          </p:cNvSpPr>
          <p:nvPr/>
        </p:nvSpPr>
        <p:spPr bwMode="auto">
          <a:xfrm>
            <a:off x="3347864" y="1844824"/>
            <a:ext cx="5040560" cy="151216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IN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V="1">
            <a:off x="3203848" y="4869158"/>
            <a:ext cx="5184575" cy="79208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IN"/>
          </a:p>
        </p:txBody>
      </p:sp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4283968" y="1772816"/>
            <a:ext cx="1008062" cy="3048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</a:rPr>
              <a:t>Maximum</a:t>
            </a:r>
          </a:p>
        </p:txBody>
      </p:sp>
      <p:sp>
        <p:nvSpPr>
          <p:cNvPr id="2058" name="Text Box 15"/>
          <p:cNvSpPr txBox="1">
            <a:spLocks noChangeArrowheads="1"/>
          </p:cNvSpPr>
          <p:nvPr/>
        </p:nvSpPr>
        <p:spPr bwMode="auto">
          <a:xfrm>
            <a:off x="4499992" y="5589240"/>
            <a:ext cx="1009650" cy="3048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</a:rPr>
              <a:t>Minimum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51720" y="6260336"/>
            <a:ext cx="554461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Frequency Band has been narrowing around 50 Hz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D39C8B-1622-4DBF-81AC-3E51FA1BD231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8" name="TextBox 17"/>
          <p:cNvSpPr txBox="1"/>
          <p:nvPr/>
        </p:nvSpPr>
        <p:spPr>
          <a:xfrm>
            <a:off x="8244408" y="63093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</a:t>
            </a:r>
            <a:endParaRPr lang="en-US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8926" y="357166"/>
            <a:ext cx="5976938" cy="1470025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Thank You </a:t>
            </a:r>
            <a:endParaRPr lang="en-IN" sz="4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63888" y="479715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Contact:       </a:t>
            </a:r>
            <a:r>
              <a:rPr lang="en-US" i="1" dirty="0" smtClean="0">
                <a:hlinkClick r:id="rId3"/>
              </a:rPr>
              <a:t>pramoddeo@hotmail.com</a:t>
            </a:r>
            <a:endParaRPr lang="en-US" i="1" dirty="0" smtClean="0"/>
          </a:p>
          <a:p>
            <a:r>
              <a:rPr lang="en-US" i="1" dirty="0" smtClean="0"/>
              <a:t>+919999002434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/>
              <a:t>In This Presentation…….</a:t>
            </a:r>
            <a:endParaRPr lang="en-IN" sz="3600" b="1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Federal Structure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Distribution is mostly in public sector owned by State </a:t>
            </a:r>
            <a:r>
              <a:rPr lang="en-US" sz="2800" dirty="0" err="1" smtClean="0"/>
              <a:t>Govts</a:t>
            </a:r>
            <a:r>
              <a:rPr lang="en-US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Indian Power Market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Regulatory </a:t>
            </a:r>
            <a:r>
              <a:rPr lang="en-US" sz="2800" dirty="0" smtClean="0"/>
              <a:t>Initiatives and Outcomes  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sz="2800" dirty="0" smtClean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71390B-1F0C-4B82-A70C-7A3C93257AF2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8172400" y="62373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C53F-4577-427A-9596-BEFC5960963A}" type="datetime1">
              <a:rPr lang="en-US" smtClean="0"/>
              <a:pPr/>
              <a:t>6/27/2014</a:t>
            </a:fld>
            <a:endParaRPr lang="en-IN" dirty="0"/>
          </a:p>
        </p:txBody>
      </p:sp>
      <p:sp>
        <p:nvSpPr>
          <p:cNvPr id="11" name="Title 10"/>
          <p:cNvSpPr>
            <a:spLocks noGrp="1"/>
          </p:cNvSpPr>
          <p:nvPr>
            <p:ph type="title" idx="4294967295"/>
          </p:nvPr>
        </p:nvSpPr>
        <p:spPr>
          <a:xfrm>
            <a:off x="2519363" y="404813"/>
            <a:ext cx="6624637" cy="1012825"/>
          </a:xfrm>
        </p:spPr>
        <p:txBody>
          <a:bodyPr/>
          <a:lstStyle/>
          <a:p>
            <a:r>
              <a:rPr lang="en-IN" sz="2400" b="1" dirty="0" smtClean="0"/>
              <a:t>Installed Generation Capacity in India </a:t>
            </a:r>
            <a:br>
              <a:rPr lang="en-IN" sz="2400" b="1" dirty="0" smtClean="0"/>
            </a:br>
            <a:r>
              <a:rPr lang="en-IN" sz="2400" b="1" dirty="0" smtClean="0"/>
              <a:t> as on 31.07.2013 </a:t>
            </a:r>
            <a:br>
              <a:rPr lang="en-IN" sz="2400" b="1" dirty="0" smtClean="0"/>
            </a:br>
            <a:endParaRPr lang="en-US" sz="2400" dirty="0"/>
          </a:p>
        </p:txBody>
      </p:sp>
      <p:graphicFrame>
        <p:nvGraphicFramePr>
          <p:cNvPr id="6" name="Chart 5"/>
          <p:cNvGraphicFramePr>
            <a:graphicFrameLocks noGrp="1"/>
          </p:cNvGraphicFramePr>
          <p:nvPr/>
        </p:nvGraphicFramePr>
        <p:xfrm>
          <a:off x="251520" y="1124744"/>
          <a:ext cx="4549899" cy="5309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683568" y="5805264"/>
            <a:ext cx="7200800" cy="46166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Total Installed Generation Capacity as on 28.02.2014 is </a:t>
            </a:r>
            <a:r>
              <a:rPr lang="en-US" sz="2400" dirty="0" smtClean="0">
                <a:solidFill>
                  <a:schemeClr val="tx2"/>
                </a:solidFill>
                <a:latin typeface="Constantia" pitchFamily="18" charset="0"/>
              </a:rPr>
              <a:t>237.74 GW</a:t>
            </a:r>
            <a:endParaRPr lang="en-US" sz="2400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55360" y="6536377"/>
            <a:ext cx="1081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i="1" dirty="0" smtClean="0"/>
              <a:t>Source: CEA</a:t>
            </a:r>
            <a:endParaRPr lang="en-IN" sz="12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72400" y="62373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graphicFrame>
        <p:nvGraphicFramePr>
          <p:cNvPr id="10" name="Chart 9"/>
          <p:cNvGraphicFramePr/>
          <p:nvPr/>
        </p:nvGraphicFramePr>
        <p:xfrm>
          <a:off x="214282" y="1500174"/>
          <a:ext cx="457200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4786314" y="1500174"/>
          <a:ext cx="421484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218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9388" y="188913"/>
          <a:ext cx="5829300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18" name="Bitmap Image" r:id="rId4" imgW="8714286" imgH="9561905" progId="PBrush">
                  <p:embed/>
                </p:oleObj>
              </mc:Choice>
              <mc:Fallback>
                <p:oleObj name="Bitmap Image" r:id="rId4" imgW="8714286" imgH="9561905" progId="PBrush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88913"/>
                        <a:ext cx="5829300" cy="648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3505200" y="685800"/>
            <a:ext cx="243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rgbClr val="FFFF00"/>
                </a:solidFill>
                <a:latin typeface="Verdana" pitchFamily="34" charset="0"/>
              </a:rPr>
              <a:t>FLOWGATES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 flipH="1">
            <a:off x="1981200" y="1752600"/>
            <a:ext cx="457200" cy="5334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H="1">
            <a:off x="2590800" y="2057400"/>
            <a:ext cx="533400" cy="609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H="1">
            <a:off x="3581400" y="2743200"/>
            <a:ext cx="712788" cy="3048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H="1">
            <a:off x="3505200" y="2662238"/>
            <a:ext cx="914400" cy="4762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H="1" flipV="1">
            <a:off x="2195513" y="2917825"/>
            <a:ext cx="1081087" cy="358775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 flipH="1" flipV="1">
            <a:off x="4800600" y="2667000"/>
            <a:ext cx="6858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 flipH="1" flipV="1">
            <a:off x="3657600" y="3124200"/>
            <a:ext cx="427038" cy="3048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 flipH="1" flipV="1">
            <a:off x="2209800" y="3352800"/>
            <a:ext cx="284163" cy="720725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H="1" flipV="1">
            <a:off x="2286000" y="4419600"/>
            <a:ext cx="533400" cy="3810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auto">
          <a:xfrm flipH="1" flipV="1">
            <a:off x="2057400" y="5334000"/>
            <a:ext cx="457200" cy="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 flipH="1" flipV="1">
            <a:off x="3581400" y="3429000"/>
            <a:ext cx="228600" cy="1524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39" name="Line 21"/>
          <p:cNvSpPr>
            <a:spLocks noChangeShapeType="1"/>
          </p:cNvSpPr>
          <p:nvPr/>
        </p:nvSpPr>
        <p:spPr bwMode="auto">
          <a:xfrm flipH="1" flipV="1">
            <a:off x="1143000" y="3048000"/>
            <a:ext cx="609600" cy="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072188" y="285750"/>
            <a:ext cx="2928937" cy="6248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dirty="0"/>
              <a:t>Pan India Market:</a:t>
            </a:r>
          </a:p>
          <a:p>
            <a:pPr>
              <a:defRPr/>
            </a:pPr>
            <a:r>
              <a:rPr lang="en-US" sz="2000" dirty="0"/>
              <a:t>All India Economy &amp; Efficiency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Optimal utilization of resources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Well Meshed Network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400 kV Backbone (~100,000 </a:t>
            </a:r>
            <a:r>
              <a:rPr lang="en-US" sz="2000" dirty="0" err="1"/>
              <a:t>ckt</a:t>
            </a:r>
            <a:r>
              <a:rPr lang="en-US" sz="2000" dirty="0"/>
              <a:t> </a:t>
            </a:r>
            <a:r>
              <a:rPr lang="en-US" sz="2000" dirty="0" err="1"/>
              <a:t>kms</a:t>
            </a:r>
            <a:r>
              <a:rPr lang="en-US" sz="2000" dirty="0"/>
              <a:t>)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765 kV Operations commenced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Bulk transfer through HVDCs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High Capacity Corridors under construction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88424" y="64886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>
          <a:xfrm>
            <a:off x="457200" y="6599832"/>
            <a:ext cx="2133600" cy="244475"/>
          </a:xfrm>
        </p:spPr>
        <p:txBody>
          <a:bodyPr/>
          <a:lstStyle/>
          <a:p>
            <a:pPr>
              <a:defRPr/>
            </a:pPr>
            <a:fld id="{0EDF9C34-3643-48DE-A731-E8EE82B4681C}" type="datetime1">
              <a:rPr lang="en-US" smtClean="0"/>
              <a:pPr>
                <a:defRPr/>
              </a:pPr>
              <a:t>6/27/2014</a:t>
            </a:fld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316416" y="64886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ooter Placeholder 3"/>
          <p:cNvSpPr txBox="1">
            <a:spLocks noGrp="1"/>
          </p:cNvSpPr>
          <p:nvPr/>
        </p:nvSpPr>
        <p:spPr bwMode="auto">
          <a:xfrm>
            <a:off x="3132138" y="6524625"/>
            <a:ext cx="2895600" cy="333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IN" altLang="en-US" sz="1200" b="1" dirty="0">
                <a:latin typeface="+mj-lt"/>
              </a:rPr>
              <a:t>NLDC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/>
          <a:srcRect b="9862"/>
          <a:stretch>
            <a:fillRect/>
          </a:stretch>
        </p:blipFill>
        <p:spPr bwMode="auto">
          <a:xfrm>
            <a:off x="1692275" y="1196752"/>
            <a:ext cx="5529263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MCj015079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11959" y="5085184"/>
            <a:ext cx="410659" cy="288032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6" name="Picture 4" descr="MCj015079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5200" y="5791200"/>
            <a:ext cx="430710" cy="302096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7" name="Picture 5" descr="MCj015079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648200" y="4043363"/>
            <a:ext cx="456666" cy="321741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8" name="Picture 6" descr="MCj015079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571999" y="3505200"/>
            <a:ext cx="302017" cy="2118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 rot="234267">
            <a:off x="3092450" y="2492375"/>
            <a:ext cx="706438" cy="3344863"/>
            <a:chOff x="1948" y="1570"/>
            <a:chExt cx="482" cy="2107"/>
          </a:xfrm>
        </p:grpSpPr>
        <p:pic>
          <p:nvPicPr>
            <p:cNvPr id="15440" name="Picture 10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1928" y="1842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1" name="Picture 11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1973" y="205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2" name="Picture 12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019" y="2267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3" name="Picture 13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060" y="247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4" name="Picture 1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138" y="288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5" name="Picture 15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1887" y="163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6" name="Picture 16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101" y="2674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7" name="Picture 17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187" y="3095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8" name="Picture 18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220" y="3307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9" name="Picture 19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00982">
              <a:off x="2270" y="3516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670175" y="3714750"/>
            <a:ext cx="908050" cy="2198688"/>
            <a:chOff x="1745" y="2389"/>
            <a:chExt cx="620" cy="1385"/>
          </a:xfrm>
        </p:grpSpPr>
        <p:pic>
          <p:nvPicPr>
            <p:cNvPr id="15433" name="Picture 21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684" y="245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4" name="Picture 22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769" y="264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5" name="Picture 23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936" y="302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6" name="Picture 2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854" y="2829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7" name="Picture 25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031" y="322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8" name="Picture 26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110" y="342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9" name="Picture 27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205" y="361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73" name="Picture 28" descr="arrow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33228">
            <a:off x="3297238" y="3702050"/>
            <a:ext cx="325437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9" descr="arrow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33228">
            <a:off x="2989263" y="3705225"/>
            <a:ext cx="325437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0" descr="arrow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33228">
            <a:off x="3617913" y="3679825"/>
            <a:ext cx="325437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1" descr="arrow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33228">
            <a:off x="3932238" y="3683000"/>
            <a:ext cx="325437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32" descr="arrow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33228">
            <a:off x="4246563" y="3659188"/>
            <a:ext cx="325437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3"/>
          <p:cNvGrpSpPr>
            <a:grpSpLocks/>
          </p:cNvGrpSpPr>
          <p:nvPr/>
        </p:nvGrpSpPr>
        <p:grpSpPr bwMode="auto">
          <a:xfrm rot="-461058">
            <a:off x="3587750" y="2159768"/>
            <a:ext cx="908050" cy="2198688"/>
            <a:chOff x="1745" y="2389"/>
            <a:chExt cx="620" cy="1385"/>
          </a:xfrm>
        </p:grpSpPr>
        <p:pic>
          <p:nvPicPr>
            <p:cNvPr id="15426" name="Picture 3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684" y="245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7" name="Picture 35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769" y="264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8" name="Picture 36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936" y="302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9" name="Picture 37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854" y="2829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0" name="Picture 38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031" y="322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1" name="Picture 39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110" y="342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32" name="Picture 40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205" y="361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41"/>
          <p:cNvGrpSpPr>
            <a:grpSpLocks/>
          </p:cNvGrpSpPr>
          <p:nvPr/>
        </p:nvGrpSpPr>
        <p:grpSpPr bwMode="auto">
          <a:xfrm rot="-979254">
            <a:off x="2990399" y="3152471"/>
            <a:ext cx="909638" cy="2198687"/>
            <a:chOff x="1745" y="2389"/>
            <a:chExt cx="620" cy="1385"/>
          </a:xfrm>
        </p:grpSpPr>
        <p:pic>
          <p:nvPicPr>
            <p:cNvPr id="15419" name="Picture 42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684" y="245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0" name="Picture 43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769" y="264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1" name="Picture 4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936" y="302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2" name="Picture 45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854" y="2829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3" name="Picture 46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031" y="322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4" name="Picture 47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110" y="342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25" name="Picture 48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205" y="361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9"/>
          <p:cNvGrpSpPr>
            <a:grpSpLocks/>
          </p:cNvGrpSpPr>
          <p:nvPr/>
        </p:nvGrpSpPr>
        <p:grpSpPr bwMode="auto">
          <a:xfrm rot="-2184441">
            <a:off x="3941763" y="2046529"/>
            <a:ext cx="908050" cy="2198687"/>
            <a:chOff x="1745" y="2389"/>
            <a:chExt cx="620" cy="1385"/>
          </a:xfrm>
        </p:grpSpPr>
        <p:pic>
          <p:nvPicPr>
            <p:cNvPr id="15412" name="Picture 50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684" y="245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3" name="Picture 51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769" y="264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4" name="Picture 52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936" y="302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5" name="Picture 53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854" y="2829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6" name="Picture 5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031" y="322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7" name="Picture 55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110" y="342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8" name="Picture 56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205" y="361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81" name="AutoShape 57"/>
          <p:cNvSpPr>
            <a:spLocks noChangeArrowheads="1"/>
          </p:cNvSpPr>
          <p:nvPr/>
        </p:nvSpPr>
        <p:spPr bwMode="auto">
          <a:xfrm>
            <a:off x="2711450" y="3568700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2" name="AutoShape 58"/>
          <p:cNvSpPr>
            <a:spLocks noChangeArrowheads="1"/>
          </p:cNvSpPr>
          <p:nvPr/>
        </p:nvSpPr>
        <p:spPr bwMode="auto">
          <a:xfrm>
            <a:off x="3059832" y="3573016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AutoShape 59"/>
          <p:cNvSpPr>
            <a:spLocks noChangeArrowheads="1"/>
          </p:cNvSpPr>
          <p:nvPr/>
        </p:nvSpPr>
        <p:spPr bwMode="auto">
          <a:xfrm>
            <a:off x="3476625" y="2857500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4" name="AutoShape 60"/>
          <p:cNvSpPr>
            <a:spLocks noChangeArrowheads="1"/>
          </p:cNvSpPr>
          <p:nvPr/>
        </p:nvSpPr>
        <p:spPr bwMode="auto">
          <a:xfrm>
            <a:off x="2699792" y="3068960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5" name="AutoShape 61"/>
          <p:cNvSpPr>
            <a:spLocks noChangeArrowheads="1"/>
          </p:cNvSpPr>
          <p:nvPr/>
        </p:nvSpPr>
        <p:spPr bwMode="auto">
          <a:xfrm>
            <a:off x="3203848" y="2132856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9" name="AutoShape 65"/>
          <p:cNvSpPr>
            <a:spLocks noChangeArrowheads="1"/>
          </p:cNvSpPr>
          <p:nvPr/>
        </p:nvSpPr>
        <p:spPr bwMode="auto">
          <a:xfrm>
            <a:off x="3059832" y="2420888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0" name="AutoShape 66"/>
          <p:cNvSpPr>
            <a:spLocks noChangeArrowheads="1"/>
          </p:cNvSpPr>
          <p:nvPr/>
        </p:nvSpPr>
        <p:spPr bwMode="auto">
          <a:xfrm>
            <a:off x="3203848" y="2132856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1" name="AutoShape 67"/>
          <p:cNvSpPr>
            <a:spLocks noChangeArrowheads="1"/>
          </p:cNvSpPr>
          <p:nvPr/>
        </p:nvSpPr>
        <p:spPr bwMode="auto">
          <a:xfrm>
            <a:off x="3241675" y="4799013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2" name="AutoShape 68"/>
          <p:cNvSpPr>
            <a:spLocks noChangeArrowheads="1"/>
          </p:cNvSpPr>
          <p:nvPr/>
        </p:nvSpPr>
        <p:spPr bwMode="auto">
          <a:xfrm>
            <a:off x="3136900" y="4668838"/>
            <a:ext cx="187325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3" name="AutoShape 69"/>
          <p:cNvSpPr>
            <a:spLocks noChangeArrowheads="1"/>
          </p:cNvSpPr>
          <p:nvPr/>
        </p:nvSpPr>
        <p:spPr bwMode="auto">
          <a:xfrm>
            <a:off x="3228975" y="4549775"/>
            <a:ext cx="187325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4" name="AutoShape 70"/>
          <p:cNvSpPr>
            <a:spLocks noChangeArrowheads="1"/>
          </p:cNvSpPr>
          <p:nvPr/>
        </p:nvSpPr>
        <p:spPr bwMode="auto">
          <a:xfrm>
            <a:off x="3733800" y="4906963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5" name="AutoShape 71"/>
          <p:cNvSpPr>
            <a:spLocks noChangeArrowheads="1"/>
          </p:cNvSpPr>
          <p:nvPr/>
        </p:nvSpPr>
        <p:spPr bwMode="auto">
          <a:xfrm>
            <a:off x="2699792" y="3789040"/>
            <a:ext cx="187325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6" name="AutoShape 72"/>
          <p:cNvSpPr>
            <a:spLocks noChangeArrowheads="1"/>
          </p:cNvSpPr>
          <p:nvPr/>
        </p:nvSpPr>
        <p:spPr bwMode="auto">
          <a:xfrm>
            <a:off x="3059832" y="2348880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7" name="AutoShape 73"/>
          <p:cNvSpPr>
            <a:spLocks noChangeArrowheads="1"/>
          </p:cNvSpPr>
          <p:nvPr/>
        </p:nvSpPr>
        <p:spPr bwMode="auto">
          <a:xfrm>
            <a:off x="2411760" y="3212976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8" name="AutoShape 74"/>
          <p:cNvSpPr>
            <a:spLocks noChangeArrowheads="1"/>
          </p:cNvSpPr>
          <p:nvPr/>
        </p:nvSpPr>
        <p:spPr bwMode="auto">
          <a:xfrm>
            <a:off x="2267744" y="3212976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9" name="AutoShape 75"/>
          <p:cNvSpPr>
            <a:spLocks noChangeArrowheads="1"/>
          </p:cNvSpPr>
          <p:nvPr/>
        </p:nvSpPr>
        <p:spPr bwMode="auto">
          <a:xfrm>
            <a:off x="2771800" y="2852936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400" name="AutoShape 76"/>
          <p:cNvSpPr>
            <a:spLocks noChangeArrowheads="1"/>
          </p:cNvSpPr>
          <p:nvPr/>
        </p:nvSpPr>
        <p:spPr bwMode="auto">
          <a:xfrm>
            <a:off x="2576513" y="3411538"/>
            <a:ext cx="185737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77"/>
          <p:cNvGrpSpPr>
            <a:grpSpLocks/>
          </p:cNvGrpSpPr>
          <p:nvPr/>
        </p:nvGrpSpPr>
        <p:grpSpPr bwMode="auto">
          <a:xfrm rot="-3097427">
            <a:off x="4158457" y="2140036"/>
            <a:ext cx="984250" cy="2030413"/>
            <a:chOff x="1745" y="2389"/>
            <a:chExt cx="620" cy="1385"/>
          </a:xfrm>
        </p:grpSpPr>
        <p:pic>
          <p:nvPicPr>
            <p:cNvPr id="15405" name="Picture 78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684" y="245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6" name="Picture 79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769" y="264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7" name="Picture 80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936" y="302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8" name="Picture 81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1854" y="2829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9" name="Picture 82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031" y="3221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0" name="Picture 83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110" y="3420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1" name="Picture 84" descr="arrow1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934750">
              <a:off x="2205" y="3613"/>
              <a:ext cx="22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404" name="Rectangle 87"/>
          <p:cNvSpPr>
            <a:spLocks noGrp="1" noChangeArrowheads="1"/>
          </p:cNvSpPr>
          <p:nvPr>
            <p:ph type="title" idx="4294967295"/>
          </p:nvPr>
        </p:nvSpPr>
        <p:spPr>
          <a:xfrm>
            <a:off x="1676400" y="388672"/>
            <a:ext cx="6629400" cy="522312"/>
          </a:xfrm>
        </p:spPr>
        <p:txBody>
          <a:bodyPr/>
          <a:lstStyle/>
          <a:p>
            <a:r>
              <a:rPr lang="en-US" sz="3200" dirty="0" smtClean="0">
                <a:latin typeface="Garamond" pitchFamily="18" charset="0"/>
              </a:rPr>
              <a:t>Creation of Transmission Highways</a:t>
            </a:r>
          </a:p>
        </p:txBody>
      </p:sp>
      <p:sp>
        <p:nvSpPr>
          <p:cNvPr id="95" name="AutoShape 59"/>
          <p:cNvSpPr>
            <a:spLocks noChangeArrowheads="1"/>
          </p:cNvSpPr>
          <p:nvPr/>
        </p:nvSpPr>
        <p:spPr bwMode="auto">
          <a:xfrm>
            <a:off x="2987824" y="2708920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59"/>
          <p:cNvSpPr>
            <a:spLocks noChangeArrowheads="1"/>
          </p:cNvSpPr>
          <p:nvPr/>
        </p:nvSpPr>
        <p:spPr bwMode="auto">
          <a:xfrm>
            <a:off x="3275856" y="2492896"/>
            <a:ext cx="185738" cy="2381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Oval Callout 96"/>
          <p:cNvSpPr/>
          <p:nvPr/>
        </p:nvSpPr>
        <p:spPr>
          <a:xfrm>
            <a:off x="179512" y="1340768"/>
            <a:ext cx="2016224" cy="1296144"/>
          </a:xfrm>
          <a:prstGeom prst="wedgeEllipseCallout">
            <a:avLst>
              <a:gd name="adj1" fmla="val 88373"/>
              <a:gd name="adj2" fmla="val 498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dirty="0" smtClean="0"/>
              <a:t>Cluster of Concentrated  Demand pockets </a:t>
            </a:r>
            <a:endParaRPr lang="en-US" sz="1400" dirty="0"/>
          </a:p>
        </p:txBody>
      </p:sp>
      <p:sp>
        <p:nvSpPr>
          <p:cNvPr id="98" name="Oval Callout 97"/>
          <p:cNvSpPr/>
          <p:nvPr/>
        </p:nvSpPr>
        <p:spPr>
          <a:xfrm>
            <a:off x="4932040" y="4725144"/>
            <a:ext cx="1584176" cy="1008112"/>
          </a:xfrm>
          <a:prstGeom prst="wedgeEllipseCallout">
            <a:avLst>
              <a:gd name="adj1" fmla="val -66699"/>
              <a:gd name="adj2" fmla="val -615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</a:rPr>
              <a:t>Cluster of Generation pockets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99" name="Picture 5" descr="MCj015079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96135" y="3429000"/>
            <a:ext cx="408821" cy="288032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0" name="Date Placeholder 9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C139EE-90B0-4843-97A8-877BACE529F3}" type="datetime1">
              <a:rPr lang="en-US" smtClean="0"/>
              <a:pPr>
                <a:defRPr/>
              </a:pPr>
              <a:t>6/27/2014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544414"/>
            <a:ext cx="7118176" cy="868362"/>
          </a:xfrm>
        </p:spPr>
        <p:txBody>
          <a:bodyPr/>
          <a:lstStyle/>
          <a:p>
            <a:pPr algn="ctr"/>
            <a:r>
              <a:rPr lang="en-US" sz="3200" dirty="0" smtClean="0"/>
              <a:t> </a:t>
            </a:r>
            <a:r>
              <a:rPr lang="en-US" sz="2800" dirty="0" smtClean="0"/>
              <a:t>Growth of Transmission </a:t>
            </a:r>
            <a:br>
              <a:rPr lang="en-US" sz="2800" dirty="0" smtClean="0"/>
            </a:br>
            <a:r>
              <a:rPr lang="en-US" sz="2800" dirty="0" smtClean="0"/>
              <a:t>66 kV and above lines in India 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59067"/>
              </p:ext>
            </p:extLst>
          </p:nvPr>
        </p:nvGraphicFramePr>
        <p:xfrm>
          <a:off x="665654" y="1942407"/>
          <a:ext cx="7643192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1596"/>
                <a:gridCol w="3821596"/>
              </a:tblGrid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Year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Circuit Km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31.03.1990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2,15,903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31.03.1992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2,54,613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31.03.2002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3,04,258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31.03.2007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3,58,580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31.03.2012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4,56,055</a:t>
                      </a:r>
                      <a:endParaRPr lang="en-US" sz="2800" dirty="0"/>
                    </a:p>
                  </a:txBody>
                  <a:tcPr/>
                </a:tc>
              </a:tr>
              <a:tr h="40066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31.03.2013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4,58,529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F5923-9CC0-48CE-AA14-67340070C1CF}" type="datetime1">
              <a:rPr lang="en-US" smtClean="0"/>
              <a:pPr>
                <a:defRPr/>
              </a:pPr>
              <a:t>6/27/2014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169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72808" cy="868362"/>
          </a:xfrm>
        </p:spPr>
        <p:txBody>
          <a:bodyPr/>
          <a:lstStyle/>
          <a:p>
            <a:r>
              <a:rPr lang="en-US" dirty="0" smtClean="0"/>
              <a:t>Generation Capacity Addition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F5923-9CC0-48CE-AA14-67340070C1CF}" type="datetime1">
              <a:rPr lang="en-US" smtClean="0"/>
              <a:pPr>
                <a:defRPr/>
              </a:pPr>
              <a:t>6/27/2014</a:t>
            </a:fld>
            <a:endParaRPr lang="en-IN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83528" y="3559144"/>
            <a:ext cx="148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MW</a:t>
            </a:r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011667927"/>
              </p:ext>
            </p:extLst>
          </p:nvPr>
        </p:nvGraphicFramePr>
        <p:xfrm>
          <a:off x="642910" y="1590674"/>
          <a:ext cx="8501090" cy="4552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V="1">
            <a:off x="2000232" y="1857364"/>
            <a:ext cx="5929354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79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14290"/>
            <a:ext cx="7500938" cy="10715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ea typeface="+mn-ea"/>
              </a:rPr>
              <a:t>…Private Sector Ownership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500174"/>
            <a:ext cx="8143932" cy="4973651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Almost 100% of Electricity Transmission in India is owned by public sector</a:t>
            </a:r>
          </a:p>
          <a:p>
            <a:pPr lvl="1">
              <a:spcAft>
                <a:spcPts val="600"/>
              </a:spcAft>
            </a:pPr>
            <a:r>
              <a:rPr lang="en-US" sz="2400" dirty="0" smtClean="0"/>
              <a:t>Is a Regulated monopoly business </a:t>
            </a:r>
          </a:p>
          <a:p>
            <a:pPr lvl="1">
              <a:spcAft>
                <a:spcPts val="600"/>
              </a:spcAft>
            </a:pPr>
            <a:r>
              <a:rPr lang="en-US" sz="2400" dirty="0" smtClean="0"/>
              <a:t>New projects to be awarded through competitive bidding route   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About 13 % of Electricity Distribution in India is owned by private sector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EE4C83-5A6B-433F-9AB7-40FB4D8888BA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8460432" y="63093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Market Breakup 2013-14</a:t>
            </a:r>
            <a:r>
              <a:rPr lang="en-US" sz="1400" dirty="0" smtClean="0"/>
              <a:t>(</a:t>
            </a:r>
            <a:r>
              <a:rPr lang="en-US" sz="1400" dirty="0" err="1" smtClean="0"/>
              <a:t>upto</a:t>
            </a:r>
            <a:r>
              <a:rPr lang="en-US" sz="1400" dirty="0" smtClean="0"/>
              <a:t> 31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January 2014)</a:t>
            </a:r>
            <a:endParaRPr 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A309F-E7C0-456B-ABD7-5072E3504B2E}" type="datetime1">
              <a:rPr lang="en-US" smtClean="0"/>
              <a:pPr>
                <a:defRPr/>
              </a:pPr>
              <a:t>6/27/2014</a:t>
            </a:fld>
            <a:endParaRPr lang="en-IN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043608" y="5445224"/>
            <a:ext cx="7566992" cy="92333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pPr algn="l">
              <a:buFont typeface="Arial" charset="0"/>
              <a:buChar char="•"/>
            </a:pPr>
            <a:r>
              <a:rPr lang="en-US" dirty="0">
                <a:solidFill>
                  <a:schemeClr val="tx2"/>
                </a:solidFill>
                <a:latin typeface="Constantia" pitchFamily="18" charset="0"/>
              </a:rPr>
              <a:t> 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Bilateral &amp; Power Exchange is 9% </a:t>
            </a:r>
            <a:r>
              <a:rPr lang="en-US" dirty="0">
                <a:solidFill>
                  <a:schemeClr val="tx2"/>
                </a:solidFill>
                <a:latin typeface="Constantia" pitchFamily="18" charset="0"/>
              </a:rPr>
              <a:t>of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total generation = 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70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Billion Units  </a:t>
            </a:r>
          </a:p>
          <a:p>
            <a:pPr algn="l">
              <a:buFont typeface="Arial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 Unscheduled Interchange is 3 % of total generation= 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Billion Units </a:t>
            </a:r>
          </a:p>
          <a:p>
            <a:pPr algn="l">
              <a:buFont typeface="Arial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 Total Generation = 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728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Billion Units ( End of  January 2014 ) </a:t>
            </a:r>
            <a:endParaRPr lang="en-US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60432" y="63093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182914566"/>
              </p:ext>
            </p:extLst>
          </p:nvPr>
        </p:nvGraphicFramePr>
        <p:xfrm>
          <a:off x="142844" y="1357298"/>
          <a:ext cx="4572032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010978792"/>
              </p:ext>
            </p:extLst>
          </p:nvPr>
        </p:nvGraphicFramePr>
        <p:xfrm>
          <a:off x="4214810" y="1357298"/>
          <a:ext cx="4929190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0763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01_1">
  <a:themeElements>
    <a:clrScheme name="ms01_1 1">
      <a:dk1>
        <a:srgbClr val="1D528D"/>
      </a:dk1>
      <a:lt1>
        <a:srgbClr val="FFFFFF"/>
      </a:lt1>
      <a:dk2>
        <a:srgbClr val="000000"/>
      </a:dk2>
      <a:lt2>
        <a:srgbClr val="CACACA"/>
      </a:lt2>
      <a:accent1>
        <a:srgbClr val="0099CC"/>
      </a:accent1>
      <a:accent2>
        <a:srgbClr val="BFA907"/>
      </a:accent2>
      <a:accent3>
        <a:srgbClr val="FFFFFF"/>
      </a:accent3>
      <a:accent4>
        <a:srgbClr val="174578"/>
      </a:accent4>
      <a:accent5>
        <a:srgbClr val="AACAE2"/>
      </a:accent5>
      <a:accent6>
        <a:srgbClr val="AD9906"/>
      </a:accent6>
      <a:hlink>
        <a:srgbClr val="6E81E0"/>
      </a:hlink>
      <a:folHlink>
        <a:srgbClr val="009999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01_1 1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BFA907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AD990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2">
        <a:dk1>
          <a:srgbClr val="4E40A4"/>
        </a:dk1>
        <a:lt1>
          <a:srgbClr val="FFFFFF"/>
        </a:lt1>
        <a:dk2>
          <a:srgbClr val="000000"/>
        </a:dk2>
        <a:lt2>
          <a:srgbClr val="CACACA"/>
        </a:lt2>
        <a:accent1>
          <a:srgbClr val="8B65E9"/>
        </a:accent1>
        <a:accent2>
          <a:srgbClr val="008080"/>
        </a:accent2>
        <a:accent3>
          <a:srgbClr val="FFFFFF"/>
        </a:accent3>
        <a:accent4>
          <a:srgbClr val="41358B"/>
        </a:accent4>
        <a:accent5>
          <a:srgbClr val="C4B8F2"/>
        </a:accent5>
        <a:accent6>
          <a:srgbClr val="007373"/>
        </a:accent6>
        <a:hlink>
          <a:srgbClr val="0066CC"/>
        </a:hlink>
        <a:folHlink>
          <a:srgbClr val="8AB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3">
        <a:dk1>
          <a:srgbClr val="666699"/>
        </a:dk1>
        <a:lt1>
          <a:srgbClr val="FFFFFF"/>
        </a:lt1>
        <a:dk2>
          <a:srgbClr val="000000"/>
        </a:dk2>
        <a:lt2>
          <a:srgbClr val="CACACA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</Template>
  <TotalTime>7871</TotalTime>
  <Words>693</Words>
  <Application>Microsoft Office PowerPoint</Application>
  <PresentationFormat>On-screen Show (4:3)</PresentationFormat>
  <Paragraphs>221</Paragraphs>
  <Slides>17</Slides>
  <Notes>17</Notes>
  <HiddenSlides>0</HiddenSlides>
  <MMClips>0</MMClips>
  <ScaleCrop>false</ScaleCrop>
  <HeadingPairs>
    <vt:vector size="10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  <vt:variant>
        <vt:lpstr>Custom Shows</vt:lpstr>
      </vt:variant>
      <vt:variant>
        <vt:i4>17</vt:i4>
      </vt:variant>
    </vt:vector>
  </HeadingPairs>
  <TitlesOfParts>
    <vt:vector size="45" baseType="lpstr">
      <vt:lpstr>Arial</vt:lpstr>
      <vt:lpstr>Calibri</vt:lpstr>
      <vt:lpstr>Constantia</vt:lpstr>
      <vt:lpstr>Garamond</vt:lpstr>
      <vt:lpstr>Symbol</vt:lpstr>
      <vt:lpstr>Times New Roman</vt:lpstr>
      <vt:lpstr>Verdana</vt:lpstr>
      <vt:lpstr>Wingdings</vt:lpstr>
      <vt:lpstr>ms01_1</vt:lpstr>
      <vt:lpstr>Image</vt:lpstr>
      <vt:lpstr>Bitmap Image</vt:lpstr>
      <vt:lpstr>Cross-border Power Trade Agreements </vt:lpstr>
      <vt:lpstr>In This Presentation…….</vt:lpstr>
      <vt:lpstr>Installed Generation Capacity in India   as on 31.07.2013  </vt:lpstr>
      <vt:lpstr>PowerPoint Presentation</vt:lpstr>
      <vt:lpstr>Creation of Transmission Highways</vt:lpstr>
      <vt:lpstr> Growth of Transmission  66 kV and above lines in India  </vt:lpstr>
      <vt:lpstr>Generation Capacity Addition</vt:lpstr>
      <vt:lpstr>…Private Sector Ownership</vt:lpstr>
      <vt:lpstr>Market Breakup 2013-14(upto 31st January 2014)</vt:lpstr>
      <vt:lpstr>PowerPoint Presentation</vt:lpstr>
      <vt:lpstr>PowerPoint Presentation</vt:lpstr>
      <vt:lpstr>Recent Regulatory Initiatives and Outcomes </vt:lpstr>
      <vt:lpstr>New Regulations introduced in last two years  </vt:lpstr>
      <vt:lpstr>PowerPoint Presentation</vt:lpstr>
      <vt:lpstr>New Regulations introduced in last two years  </vt:lpstr>
      <vt:lpstr>Daily Maximum  &amp; Minimum  Frequency in Interstate Grid  (1998 onwards)</vt:lpstr>
      <vt:lpstr>   Thank You </vt:lpstr>
      <vt:lpstr>Custom Show 1</vt:lpstr>
      <vt:lpstr>Custom Show 2</vt:lpstr>
      <vt:lpstr>Custom Show 3</vt:lpstr>
      <vt:lpstr>Custom Show 4</vt:lpstr>
      <vt:lpstr>Custom Show 5</vt:lpstr>
      <vt:lpstr>Custom Show 6</vt:lpstr>
      <vt:lpstr>Custom Show 7</vt:lpstr>
      <vt:lpstr>Custom Show 8</vt:lpstr>
      <vt:lpstr>Custom Show 9</vt:lpstr>
      <vt:lpstr>Custom Show 10</vt:lpstr>
      <vt:lpstr>Custom Show 11</vt:lpstr>
      <vt:lpstr>Custom Show 12</vt:lpstr>
      <vt:lpstr>Custom Show 13</vt:lpstr>
      <vt:lpstr>Custom Show 14</vt:lpstr>
      <vt:lpstr>Custom Show 15</vt:lpstr>
      <vt:lpstr>Custom Show 16</vt:lpstr>
      <vt:lpstr>Custom Show 17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Promoting Competition, Efficiency &amp; Economy in Power Distribution</dc:title>
  <dc:creator>Chief Engg</dc:creator>
  <cp:lastModifiedBy>Pramod Deo</cp:lastModifiedBy>
  <cp:revision>916</cp:revision>
  <dcterms:created xsi:type="dcterms:W3CDTF">2009-03-18T11:19:20Z</dcterms:created>
  <dcterms:modified xsi:type="dcterms:W3CDTF">2014-06-27T06:14:57Z</dcterms:modified>
</cp:coreProperties>
</file>